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369" r:id="rId3"/>
    <p:sldId id="367" r:id="rId4"/>
    <p:sldId id="266" r:id="rId5"/>
    <p:sldId id="269" r:id="rId6"/>
    <p:sldId id="270" r:id="rId7"/>
    <p:sldId id="268" r:id="rId8"/>
    <p:sldId id="257" r:id="rId9"/>
    <p:sldId id="271" r:id="rId10"/>
    <p:sldId id="280" r:id="rId11"/>
    <p:sldId id="274" r:id="rId12"/>
    <p:sldId id="288" r:id="rId13"/>
    <p:sldId id="368" r:id="rId14"/>
    <p:sldId id="256" r:id="rId15"/>
    <p:sldId id="377" r:id="rId16"/>
    <p:sldId id="371" r:id="rId17"/>
    <p:sldId id="372" r:id="rId18"/>
    <p:sldId id="373" r:id="rId19"/>
    <p:sldId id="374" r:id="rId20"/>
    <p:sldId id="259" r:id="rId21"/>
    <p:sldId id="378" r:id="rId22"/>
    <p:sldId id="375" r:id="rId23"/>
    <p:sldId id="376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9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AA249-EE7A-584D-9CAE-69ABB76CEB26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05F26-C649-C54B-BDE1-F809394FB0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95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baseline="0" dirty="0"/>
          </a:p>
          <a:p>
            <a:pPr marL="171450" indent="-171450">
              <a:buFontTx/>
              <a:buChar char="-"/>
            </a:pPr>
            <a:endParaRPr lang="da-DK" baseline="0" dirty="0"/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30257-38FD-44AF-A750-3FD78E686EC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06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E7E4E-6DD4-9D76-9F03-8FA2758AB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72F60-A953-7100-A73F-BCFEB2AC5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19096F-CC15-C902-4BE4-FA242CB66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1493C6-A48B-8D7C-CDA1-32FE9428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6C86DF-FD99-F02C-4BC5-0731A807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74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CEBD4-B989-9FC5-FF12-B4B5CD89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F2D4F03-F527-91A6-B3C7-00283F804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B67DB5-14D0-0603-8D87-C0D4C04B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0C0AAD-0993-B444-716A-2B59BCC1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ACCE40-E7D2-4DA8-60B5-F0D646E1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9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851F912-8483-EACB-B7C6-DF6FC3D19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3A97FE7-C8BF-F33E-0758-D512CED31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72A21C-E074-17B6-5B30-68FE3E2F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000473-52DD-D888-5FDD-B7A8FA43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4C2D18B-4740-D4B5-30C7-C688F501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75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24312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07036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3B08E-A485-8C23-DA3F-AED4312D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A21AF7-B8A2-0426-A228-38CADFFA5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597157-5884-83C6-374F-578CFA94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80C1BA-C57B-DD74-DC7D-BBE4DC1F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73AAAD-0507-569A-FB32-0E7E566E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263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F3445-F3CF-F378-0182-EB0B8CB8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1884A1-D738-FB46-12B7-8A77B4C4C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1BC46D-8629-0CFB-A27C-0AA1BA72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3A0440-657B-9A08-A688-00F54326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43D6C1-7DE4-433A-A1FA-4BA4AC9B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44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15122-E2BF-08C0-0E0E-091BBBAE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A82DAC-1333-DE42-2E99-0AAA6934D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6CA290-2B6B-C6C8-DCBF-2F9F6ED22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F610A8-3122-FCF4-E0B3-94F8B4E1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5DC6F8-9F09-A4C7-62C3-DF0ACD7D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6857D6-34DD-B821-9ACF-A3377478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954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A2D64-E573-9235-7BC0-2DF94EBB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590EB5-B903-CFBC-0E38-0E5E16AA8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2BEF554-CB73-21AA-FBCD-57AAEA30A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66D26BE-4F6F-2EE8-370C-621637A63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A7D73A-ED41-BF35-F4AB-B176471DE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982A96A-67DA-A6AA-4E73-394E91AE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5003CA3-4049-8EEB-06FD-2746DA99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23B9AB7-404D-FEB4-26F3-0CE1D5A5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65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6BC22-3BAA-04E2-EDCE-D68A107D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9AA0B3-F700-88BC-D9B8-422F61E6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D9C6326-C646-7248-BB93-3E1E8697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BF1A35D-DD42-867F-5332-10CB28DA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10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3AF8316-20D8-B4DB-46A8-9275F49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B854E3-51A7-D0CD-5ED7-EB967FB6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FEA472-C1A5-E82A-1D1F-CD67C211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94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0CB77-3B31-31AD-28BC-BE13E3BD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D9F604-A276-05B6-8690-C7EB1EBC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FD7DA11-819B-8FC3-938F-17FB268F4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810829-5EB3-ABF0-7114-8285F85A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F96E55-4C24-7DF7-A528-4DC1E790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12BB7F-8D1D-C36A-5489-D34FCE22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375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A5342-599A-A07A-6063-1DC09140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A3E0F8F-6E1D-7720-FAE7-A5FAAE215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17660B-C4B1-056E-A9BF-B042FC4B2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948E6C8-0F8A-BA39-131C-107AB4A7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7F4F30-198B-B274-F5FA-42268838B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1583EA8-1912-03EA-6382-FDC49B9E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77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2916F7D-9672-7D1F-3BBE-C34AE7D4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3B190DE-786C-7AF5-D870-493C296D5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D132BE-43C0-EAB1-1F42-A35342FC8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A51B-15F0-A941-A5D7-3109E43FBA6C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47F99D-2074-18A7-179F-966EBF52F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89CB8D-A587-FE02-7A7F-49BC7AE57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3CD0-C5E4-0C4B-9194-EC43C9D80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41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023" y="456946"/>
            <a:ext cx="1057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1800" b="1" dirty="0">
                <a:latin typeface="Verdana"/>
                <a:cs typeface="Verdana"/>
              </a:rPr>
              <a:t>Velkommen til generalforsamling i Juelsminde Digelag 22. maj 2022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0040" y="1644395"/>
            <a:ext cx="5954395" cy="3511550"/>
            <a:chOff x="320040" y="1644395"/>
            <a:chExt cx="5954395" cy="3511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" y="1644395"/>
              <a:ext cx="5954268" cy="35112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64" y="1836419"/>
              <a:ext cx="5583936" cy="314096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5747" y="1380744"/>
            <a:ext cx="5404104" cy="40523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636" y="656962"/>
            <a:ext cx="10361747" cy="58215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72" y="512063"/>
            <a:ext cx="10527792" cy="59573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989" y="135382"/>
            <a:ext cx="6459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45" dirty="0">
                <a:latin typeface="Arial"/>
                <a:cs typeface="Arial"/>
              </a:rPr>
              <a:t>5.</a:t>
            </a:r>
            <a:r>
              <a:rPr sz="3200" b="0" spc="-200" dirty="0">
                <a:latin typeface="Arial"/>
                <a:cs typeface="Arial"/>
              </a:rPr>
              <a:t> </a:t>
            </a:r>
            <a:r>
              <a:rPr sz="3200" b="0" spc="-509" dirty="0">
                <a:latin typeface="Arial"/>
                <a:cs typeface="Arial"/>
              </a:rPr>
              <a:t>BUDGETOVERSLAG</a:t>
            </a:r>
            <a:r>
              <a:rPr sz="3200" b="0" spc="-235" dirty="0">
                <a:latin typeface="Arial"/>
                <a:cs typeface="Arial"/>
              </a:rPr>
              <a:t> </a:t>
            </a:r>
            <a:r>
              <a:rPr sz="3200" b="0" spc="-470" dirty="0">
                <a:latin typeface="Arial"/>
                <a:cs typeface="Arial"/>
              </a:rPr>
              <a:t>OG</a:t>
            </a:r>
            <a:r>
              <a:rPr sz="3200" b="0" spc="-215" dirty="0">
                <a:latin typeface="Arial"/>
                <a:cs typeface="Arial"/>
              </a:rPr>
              <a:t> </a:t>
            </a:r>
            <a:r>
              <a:rPr sz="3200" b="0" spc="-405" dirty="0">
                <a:latin typeface="Arial"/>
                <a:cs typeface="Arial"/>
              </a:rPr>
              <a:t>FINANSIERING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7709281" y="646521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da-DK" spc="-25" smtClean="0"/>
              <a:pPr marL="38100">
                <a:lnSpc>
                  <a:spcPts val="1240"/>
                </a:lnSpc>
              </a:pPr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3273044"/>
            <a:ext cx="3209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25" dirty="0">
                <a:latin typeface="Arial"/>
                <a:cs typeface="Arial"/>
              </a:rPr>
              <a:t>Grundejerne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op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til: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40" dirty="0" err="1">
                <a:latin typeface="Arial"/>
                <a:cs typeface="Arial"/>
              </a:rPr>
              <a:t>Hedensted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75" dirty="0" err="1">
                <a:latin typeface="Arial"/>
                <a:cs typeface="Arial"/>
              </a:rPr>
              <a:t>Kommune</a:t>
            </a:r>
            <a:r>
              <a:rPr sz="1800" b="1" spc="-2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20" dirty="0">
                <a:latin typeface="Arial"/>
                <a:cs typeface="Arial"/>
              </a:rPr>
              <a:t>Staten,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235" dirty="0">
                <a:latin typeface="Arial"/>
                <a:cs typeface="Arial"/>
              </a:rPr>
              <a:t>EU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og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fonde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minimum: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2734" y="3273044"/>
            <a:ext cx="475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Arial"/>
                <a:cs typeface="Arial"/>
              </a:rPr>
              <a:t>20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65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0" dirty="0">
                <a:latin typeface="Arial"/>
                <a:cs typeface="Arial"/>
              </a:rPr>
              <a:t>20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65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0" dirty="0">
                <a:latin typeface="Arial"/>
                <a:cs typeface="Arial"/>
              </a:rPr>
              <a:t>60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65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370578"/>
            <a:ext cx="910780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latin typeface="Arial"/>
                <a:cs typeface="Arial"/>
              </a:rPr>
              <a:t>Kommunen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er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bygherre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og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65" dirty="0">
                <a:latin typeface="Arial"/>
                <a:cs typeface="Arial"/>
              </a:rPr>
              <a:t>lægger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ud.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sz="1800" b="1" spc="-165" dirty="0">
                <a:latin typeface="Arial"/>
                <a:cs typeface="Arial"/>
              </a:rPr>
              <a:t>Kommunen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opkræver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bidrag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fra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grundejerne,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når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anlægget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er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overdraget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til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65" dirty="0">
                <a:latin typeface="Arial"/>
                <a:cs typeface="Arial"/>
              </a:rPr>
              <a:t>Juelsminde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Digelag. </a:t>
            </a:r>
            <a:r>
              <a:rPr sz="1800" b="1" u="sng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Omkostning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grundejeren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ved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1.350.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medlemmer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Juelsminde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Digelag: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65" dirty="0">
                <a:latin typeface="Arial"/>
                <a:cs typeface="Arial"/>
              </a:rPr>
              <a:t>Ved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20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%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finansiering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til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digelagets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medlemmer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over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30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år: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430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kr.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80" dirty="0">
                <a:latin typeface="Arial"/>
                <a:cs typeface="Arial"/>
              </a:rPr>
              <a:t>Hertil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kommer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kontingent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og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udgifter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til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70" dirty="0">
                <a:latin typeface="Arial"/>
                <a:cs typeface="Arial"/>
              </a:rPr>
              <a:t>drift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og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vedligehold.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805941"/>
            <a:ext cx="10168255" cy="221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latin typeface="Arial"/>
                <a:cs typeface="Arial"/>
              </a:rPr>
              <a:t>Budgetoverslag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95" dirty="0">
                <a:latin typeface="Arial"/>
                <a:cs typeface="Arial"/>
              </a:rPr>
              <a:t>Det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samlede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55" dirty="0">
                <a:latin typeface="Arial"/>
                <a:cs typeface="Arial"/>
              </a:rPr>
              <a:t>budgetoverslag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ligger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på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87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mio.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kr.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ex.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80" dirty="0">
                <a:latin typeface="Arial"/>
                <a:cs typeface="Arial"/>
              </a:rPr>
              <a:t>moms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for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højvandssikring,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60" dirty="0">
                <a:latin typeface="Arial"/>
                <a:cs typeface="Arial"/>
              </a:rPr>
              <a:t>erosionssikring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og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porte.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30" dirty="0">
                <a:latin typeface="Arial"/>
                <a:cs typeface="Arial"/>
              </a:rPr>
              <a:t>Rekreative</a:t>
            </a:r>
            <a:r>
              <a:rPr sz="1800" b="1" spc="-100" dirty="0">
                <a:latin typeface="Arial"/>
                <a:cs typeface="Arial"/>
              </a:rPr>
              <a:t> elementer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er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budgetteret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til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3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mio.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kr.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ex.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moms.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220" dirty="0">
                <a:latin typeface="Arial"/>
                <a:cs typeface="Arial"/>
              </a:rPr>
              <a:t>Juelsminde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29" dirty="0">
                <a:latin typeface="Arial"/>
                <a:cs typeface="Arial"/>
              </a:rPr>
              <a:t>Digelags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30" dirty="0">
                <a:latin typeface="Arial"/>
                <a:cs typeface="Arial"/>
              </a:rPr>
              <a:t>finansieringsforslag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8198D-57F4-652D-D63C-4611B488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Processen – de næste skridt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FAC126C-A624-E793-D31B-2E0554A32DAC}"/>
              </a:ext>
            </a:extLst>
          </p:cNvPr>
          <p:cNvSpPr/>
          <p:nvPr/>
        </p:nvSpPr>
        <p:spPr>
          <a:xfrm>
            <a:off x="158044" y="1841242"/>
            <a:ext cx="115033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Kommunalbestyrelsen indhenter udtalelse fra Kystdirektoratet om det foreslåede projekt (§2) (indsende skitseforslag til Kystdirektoratet)</a:t>
            </a:r>
            <a:endParaRPr lang="da-DK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Kommunalbestyrelsen træffer efter at have modtaget svar fra Kystdirektoratet afgørelse om, hvorvidt projektet skal fremmes (§2). Grundejerne underrettes.</a:t>
            </a:r>
            <a:endParaRPr lang="da-DK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20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Kommunalbestyrelsen vælger sammen med Juelsminde Digelag rådgiver til miljøkonsekvensvurdering og til projektering og udarbejdelse af endeligt udbud. Kan deles i valg af rådgiver til miljødelen og valg af rådgiver til projekteringen</a:t>
            </a:r>
            <a:r>
              <a:rPr lang="da-DK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da-DK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Kommunalbestyrelsen / digelaget udarbejder konkret projekt og indsender ansøgning (§4)</a:t>
            </a:r>
            <a:endParaRPr lang="da-DK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Kommunalbestyrelsen sender projektet i høring - offentlighedsfase (§5)</a:t>
            </a:r>
            <a:endParaRPr lang="da-DK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Kommunalbestyrelsen træffer afgørelse om projektet (§3)</a:t>
            </a:r>
            <a:endParaRPr lang="da-DK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da-DK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9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90" y="0"/>
            <a:ext cx="9168714" cy="68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1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0DBF6B4-2F59-B609-35FB-834A6B884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035177"/>
              </p:ext>
            </p:extLst>
          </p:nvPr>
        </p:nvGraphicFramePr>
        <p:xfrm>
          <a:off x="360469" y="277018"/>
          <a:ext cx="11512445" cy="6238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318">
                  <a:extLst>
                    <a:ext uri="{9D8B030D-6E8A-4147-A177-3AD203B41FA5}">
                      <a16:colId xmlns:a16="http://schemas.microsoft.com/office/drawing/2014/main" val="3282670387"/>
                    </a:ext>
                  </a:extLst>
                </a:gridCol>
                <a:gridCol w="1045467">
                  <a:extLst>
                    <a:ext uri="{9D8B030D-6E8A-4147-A177-3AD203B41FA5}">
                      <a16:colId xmlns:a16="http://schemas.microsoft.com/office/drawing/2014/main" val="791784649"/>
                    </a:ext>
                  </a:extLst>
                </a:gridCol>
                <a:gridCol w="2287882">
                  <a:extLst>
                    <a:ext uri="{9D8B030D-6E8A-4147-A177-3AD203B41FA5}">
                      <a16:colId xmlns:a16="http://schemas.microsoft.com/office/drawing/2014/main" val="1672569105"/>
                    </a:ext>
                  </a:extLst>
                </a:gridCol>
                <a:gridCol w="3950453">
                  <a:extLst>
                    <a:ext uri="{9D8B030D-6E8A-4147-A177-3AD203B41FA5}">
                      <a16:colId xmlns:a16="http://schemas.microsoft.com/office/drawing/2014/main" val="1338087093"/>
                    </a:ext>
                  </a:extLst>
                </a:gridCol>
                <a:gridCol w="3141325">
                  <a:extLst>
                    <a:ext uri="{9D8B030D-6E8A-4147-A177-3AD203B41FA5}">
                      <a16:colId xmlns:a16="http://schemas.microsoft.com/office/drawing/2014/main" val="1132678302"/>
                    </a:ext>
                  </a:extLst>
                </a:gridCol>
              </a:tblGrid>
              <a:tr h="430212">
                <a:tc gridSpan="5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da-DK" sz="1100" kern="0">
                          <a:effectLst/>
                        </a:rPr>
                        <a:t>Projektforberedelse/Opstart af fælleskommunalt projekt</a:t>
                      </a:r>
                    </a:p>
                    <a:p>
                      <a:pPr algn="ctr"/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96101"/>
                  </a:ext>
                </a:extLst>
              </a:tr>
              <a:tr h="193596"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Tidspunkt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effectLst/>
                        </a:rPr>
                        <a:t>Lov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1200">
                          <a:effectLst/>
                        </a:rPr>
                        <a:t>Aktør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1200">
                          <a:effectLst/>
                        </a:rPr>
                        <a:t>Handling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effectLst/>
                        </a:rPr>
                        <a:t>Konsekvens/Resultat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3309832475"/>
                  </a:ext>
                </a:extLst>
              </a:tr>
              <a:tr h="1548765"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15/2 2022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KYBL 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§2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Udtalelse /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afgørelse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Kommunalbestyrelsen: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Indhentning af udtalelse om det foreslåede projekt.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pPr>
                        <a:tabLst>
                          <a:tab pos="1112520" algn="l"/>
                        </a:tabLst>
                      </a:pPr>
                      <a:r>
                        <a:rPr lang="da-DK" sz="900">
                          <a:effectLst/>
                        </a:rPr>
                        <a:t>	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 dirty="0">
                          <a:effectLst/>
                        </a:rPr>
                        <a:t>Indhentning af en udtalelse fra Kystdirektoratet om det foreslåede projekt. Anmodningen om en udtalelse skal indeholde en beskrivelse af de planlagte KYB-foranstaltninger, herunder linjeføring / placering.</a:t>
                      </a:r>
                      <a:endParaRPr lang="da-DK" sz="1100" dirty="0">
                        <a:effectLst/>
                      </a:endParaRPr>
                    </a:p>
                    <a:p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</a:endParaRPr>
                    </a:p>
                    <a:p>
                      <a:r>
                        <a:rPr lang="da-DK" sz="900" dirty="0">
                          <a:effectLst/>
                        </a:rPr>
                        <a:t>Miljø- og fødevareministeren kan bistå som sagkyndig efter anmodning fra kommunalbestyrelsen.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Kystdirektoratet sender i løbet af 4 uger en skriftlig udtalelse om projektet til kommunalbestyrelsen.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Kystdirektoratet bistår som sagkyndig under sagens videre behandling.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153701968"/>
                  </a:ext>
                </a:extLst>
              </a:tr>
              <a:tr h="967978"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30/3 2022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Kommunalbestyrelsen: Temamøde om højvandssikring af Juelsminde.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 dirty="0">
                          <a:effectLst/>
                        </a:rPr>
                        <a:t>Præsentation af baggrund, status og skitseforslag for kommunalbestyrelsen.</a:t>
                      </a:r>
                      <a:endParaRPr lang="da-DK" sz="1100" dirty="0">
                        <a:effectLst/>
                      </a:endParaRPr>
                    </a:p>
                    <a:p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</a:endParaRPr>
                    </a:p>
                    <a:p>
                      <a:r>
                        <a:rPr lang="da-DK" sz="900" dirty="0">
                          <a:effectLst/>
                        </a:rPr>
                        <a:t>Præsentation af Kystdirektoratets udtalelse.</a:t>
                      </a:r>
                      <a:endParaRPr lang="da-DK" sz="1100" dirty="0">
                        <a:effectLst/>
                      </a:endParaRPr>
                    </a:p>
                    <a:p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Kommunalbestyrelsen kommer med tilkendegivelser vedr. højvandssikringen af Juelsminde.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712101764"/>
                  </a:ext>
                </a:extLst>
              </a:tr>
              <a:tr h="580787"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8/4 2022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Hedensted Kommune og Juelsminde Digelag</a:t>
                      </a:r>
                      <a:endParaRPr lang="da-DK" sz="1100">
                        <a:effectLst/>
                      </a:endParaRPr>
                    </a:p>
                    <a:p>
                      <a:pPr algn="r"/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Ansøgning til Realdania om støtte vedr. havneområdet og storstranden.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765028243"/>
                  </a:ext>
                </a:extLst>
              </a:tr>
              <a:tr h="1355169"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Udvalgsmøde i april 2022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KYBL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§2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Kommunalbestyrelsen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Kommunalbestyrelsen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Træffer afgørelse om hvorvidt projektet skal fremmes.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Frigivelse af midler fra Hedensted Kommunes bevilling på 10 mio. kr. 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665662928"/>
                  </a:ext>
                </a:extLst>
              </a:tr>
              <a:tr h="580787"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April 2022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Hedensted Kommune 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Orientering af ejere.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Offentliggørelse af processkridt på hjemmeside.</a:t>
                      </a:r>
                      <a:endParaRPr lang="da-DK" sz="1100">
                        <a:effectLst/>
                      </a:endParaRPr>
                    </a:p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803505667"/>
                  </a:ext>
                </a:extLst>
              </a:tr>
              <a:tr h="387191"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Fra april 2022 til ???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Hedensted Kommune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Miljøkonsekvensvurdering og VVM på skitseforslaget fra Hasløv &amp; Kjærsgaard (rådgiveropgave)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3308332961"/>
                  </a:ext>
                </a:extLst>
              </a:tr>
              <a:tr h="193596"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Maj 2022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 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Juelsminde Digelag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>
                          <a:effectLst/>
                        </a:rPr>
                        <a:t>Generalforsamling.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092918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53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373AF-2450-D9A4-6247-00DA5DD1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B728F05-4E1D-A1BE-003C-3810C4DDFD5F}"/>
              </a:ext>
            </a:extLst>
          </p:cNvPr>
          <p:cNvSpPr/>
          <p:nvPr/>
        </p:nvSpPr>
        <p:spPr>
          <a:xfrm>
            <a:off x="838200" y="1690688"/>
            <a:ext cx="1051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da-DK" sz="2000" dirty="0"/>
              <a:t> Valg af dirigent. Bestyrelsen foreslår Christian Anker Hansen, LRP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referent. Bestyrelsen foreslår Rune C. Olesen, Hedensted kommune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Bestyrelsens beretning ved formand Bent Alminde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Forelæggelse af årsrapport med revisionspåtegning.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Forelæggelse og godkendelse af budget for 2022 og 2023 ved kasserer Johnny Sørensen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medlemmer til bestyrelsen. Peter S. Hansen og Viggo Mortensen er på valg og begge modtager genvalg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suppleanter. Keld Rasmussen og Kenneth Kaas er på valg og ingen af dem ønsker genvalg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Indkomne forslag: Forslag til vedtægtsændringer ved bestyrelsen i Juelsminde digelag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revisor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Evt.</a:t>
            </a:r>
          </a:p>
        </p:txBody>
      </p:sp>
    </p:spTree>
    <p:extLst>
      <p:ext uri="{BB962C8B-B14F-4D97-AF65-F5344CB8AC3E}">
        <p14:creationId xmlns:p14="http://schemas.microsoft.com/office/powerpoint/2010/main" val="340380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A2730-E97E-2F84-8C43-34CEAB77E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Budget 2022 og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BEFC4E-DAEA-4D77-ECB0-2E23DC9FB8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737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E18D8-2FCC-EBC4-D99B-82C6AA17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§ 12.10 i vedtægterne. </a:t>
            </a:r>
            <a:br>
              <a:rPr lang="da-DK" b="1" dirty="0"/>
            </a:br>
            <a:r>
              <a:rPr lang="da-DK" b="1" dirty="0"/>
              <a:t>Honorar, diæter og befordring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62A0C35-C8FD-5A14-4476-7FB10549CB1D}"/>
              </a:ext>
            </a:extLst>
          </p:cNvPr>
          <p:cNvSpPr/>
          <p:nvPr/>
        </p:nvSpPr>
        <p:spPr>
          <a:xfrm>
            <a:off x="838199" y="2274838"/>
            <a:ext cx="99345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/>
              <a:t>Bestyrelsen foreslår, at der i perioden, hvor dets opgave er ”anlæg af højvandssikring”, udbetales et vederlag som fremgår af budget 2022 og 2023. </a:t>
            </a:r>
          </a:p>
          <a:p>
            <a:endParaRPr lang="da-DK" sz="2800" dirty="0"/>
          </a:p>
          <a:p>
            <a:r>
              <a:rPr lang="da-DK" sz="2800" dirty="0"/>
              <a:t>Når opgaven skifter til at være ”drift og vedligehold af højvandssikringen”, tages honorarspørgsmålet op igen. </a:t>
            </a:r>
          </a:p>
          <a:p>
            <a:endParaRPr lang="da-DK" sz="2800" dirty="0"/>
          </a:p>
          <a:p>
            <a:r>
              <a:rPr lang="da-DK" sz="2800" dirty="0"/>
              <a:t>Der udbetales ikke diæter. Juelsminde Digelag afholder evt. udgifter til forplejning. Der udbetales befordringsgodtgørelse efter statens højeste takst.</a:t>
            </a:r>
          </a:p>
        </p:txBody>
      </p:sp>
    </p:spTree>
    <p:extLst>
      <p:ext uri="{BB962C8B-B14F-4D97-AF65-F5344CB8AC3E}">
        <p14:creationId xmlns:p14="http://schemas.microsoft.com/office/powerpoint/2010/main" val="3759763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457E3-1AE0-E2B3-D34D-3B54C2C6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Forslag til honorar</a:t>
            </a:r>
            <a:br>
              <a:rPr lang="da-DK" b="1" dirty="0"/>
            </a:br>
            <a:r>
              <a:rPr lang="da-DK" sz="3200" b="1" dirty="0"/>
              <a:t>Som procent af byrådsvederlag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D8980E1-8B49-F04A-EC10-6AEE1169AAF5}"/>
              </a:ext>
            </a:extLst>
          </p:cNvPr>
          <p:cNvGraphicFramePr>
            <a:graphicFrameLocks noGrp="1"/>
          </p:cNvGraphicFramePr>
          <p:nvPr/>
        </p:nvGraphicFramePr>
        <p:xfrm>
          <a:off x="1256798" y="2442081"/>
          <a:ext cx="82296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3394">
                  <a:extLst>
                    <a:ext uri="{9D8B030D-6E8A-4147-A177-3AD203B41FA5}">
                      <a16:colId xmlns:a16="http://schemas.microsoft.com/office/drawing/2014/main" val="3605165379"/>
                    </a:ext>
                  </a:extLst>
                </a:gridCol>
                <a:gridCol w="1494201">
                  <a:extLst>
                    <a:ext uri="{9D8B030D-6E8A-4147-A177-3AD203B41FA5}">
                      <a16:colId xmlns:a16="http://schemas.microsoft.com/office/drawing/2014/main" val="3364037088"/>
                    </a:ext>
                  </a:extLst>
                </a:gridCol>
                <a:gridCol w="1862005">
                  <a:extLst>
                    <a:ext uri="{9D8B030D-6E8A-4147-A177-3AD203B41FA5}">
                      <a16:colId xmlns:a16="http://schemas.microsoft.com/office/drawing/2014/main" val="294105831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r>
                        <a:rPr lang="da-DK" sz="2400" dirty="0">
                          <a:effectLst/>
                        </a:rPr>
                        <a:t>(Byrådsvederlag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98.687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 dirty="0">
                          <a:effectLst/>
                        </a:rPr>
                        <a:t>%)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425012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da-DK" sz="2400">
                          <a:effectLst/>
                        </a:rPr>
                        <a:t>Formand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74.015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75%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9233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da-DK" sz="2400">
                          <a:effectLst/>
                        </a:rPr>
                        <a:t>Næstformand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24.672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25%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202926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da-DK" sz="2400">
                          <a:effectLst/>
                        </a:rPr>
                        <a:t>Kasserer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24.672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25%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71606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da-DK" sz="2400">
                          <a:effectLst/>
                        </a:rPr>
                        <a:t>Sekretær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24.672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25%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427534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da-DK" sz="2400" dirty="0">
                          <a:effectLst/>
                        </a:rPr>
                        <a:t>5 medlemmer x 19.737 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98.685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20%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666122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r>
                        <a:rPr lang="da-DK" sz="2400" dirty="0">
                          <a:effectLst/>
                        </a:rPr>
                        <a:t>Honorar bestyrelse pr. år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>
                          <a:effectLst/>
                        </a:rPr>
                        <a:t>246.716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da-DK" sz="2400" dirty="0">
                          <a:effectLst/>
                        </a:rPr>
                        <a:t> 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0806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9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373AF-2450-D9A4-6247-00DA5DD1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B728F05-4E1D-A1BE-003C-3810C4DDFD5F}"/>
              </a:ext>
            </a:extLst>
          </p:cNvPr>
          <p:cNvSpPr/>
          <p:nvPr/>
        </p:nvSpPr>
        <p:spPr>
          <a:xfrm>
            <a:off x="838200" y="1690688"/>
            <a:ext cx="1051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da-DK" sz="2000" dirty="0"/>
              <a:t> Valg af dirigent. Bestyrelsen foreslår Christian Anker Hansen, LRP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referent. Bestyrelsen foreslår Rune C. Olesen, Hedensted kommune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Bestyrelsens beretning ved formand Bent Alminde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Forelæggelse af årsrapport med revisionspåtegning.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Forelæggelse og godkendelse af budget for 2022 og 2023 ved kasserer Johnny Sørensen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medlemmer til bestyrelsen. Peter S. Hansen og Viggo Mortensen er på valg og begge modtager genvalg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suppleanter. Keld Rasmussen og Kenneth Kaas er på valg og ingen af dem ønsker genvalg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Indkomne forslag: Forslag til vedtægtsændringer ved bestyrelsen i Juelsminde digelag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revisor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Evt.</a:t>
            </a:r>
          </a:p>
        </p:txBody>
      </p:sp>
    </p:spTree>
    <p:extLst>
      <p:ext uri="{BB962C8B-B14F-4D97-AF65-F5344CB8AC3E}">
        <p14:creationId xmlns:p14="http://schemas.microsoft.com/office/powerpoint/2010/main" val="717060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B2859-B27D-3C51-AD7F-8057D3B1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Budget 2022 og budget 2023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20CE56D-4326-E2E6-5D79-CBD8D47AEAED}"/>
              </a:ext>
            </a:extLst>
          </p:cNvPr>
          <p:cNvGraphicFramePr>
            <a:graphicFrameLocks noGrp="1"/>
          </p:cNvGraphicFramePr>
          <p:nvPr/>
        </p:nvGraphicFramePr>
        <p:xfrm>
          <a:off x="933450" y="1456658"/>
          <a:ext cx="86868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7297">
                  <a:extLst>
                    <a:ext uri="{9D8B030D-6E8A-4147-A177-3AD203B41FA5}">
                      <a16:colId xmlns:a16="http://schemas.microsoft.com/office/drawing/2014/main" val="2956557564"/>
                    </a:ext>
                  </a:extLst>
                </a:gridCol>
                <a:gridCol w="1655771">
                  <a:extLst>
                    <a:ext uri="{9D8B030D-6E8A-4147-A177-3AD203B41FA5}">
                      <a16:colId xmlns:a16="http://schemas.microsoft.com/office/drawing/2014/main" val="73725144"/>
                    </a:ext>
                  </a:extLst>
                </a:gridCol>
                <a:gridCol w="1943732">
                  <a:extLst>
                    <a:ext uri="{9D8B030D-6E8A-4147-A177-3AD203B41FA5}">
                      <a16:colId xmlns:a16="http://schemas.microsoft.com/office/drawing/2014/main" val="2831806052"/>
                    </a:ext>
                  </a:extLst>
                </a:gridCol>
              </a:tblGrid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Administrativ drift af Juelsminde Digelag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4120404679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>
                          <a:effectLst/>
                        </a:rPr>
                        <a:t>Budget 2022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>
                          <a:effectLst/>
                        </a:rPr>
                        <a:t>Budget 2023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4060622675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Kontingentindbetaling 360 X 1350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486.000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486.000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2843872677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891103936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Generalforsamling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20.000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  20.000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1653142479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Studieture og netværk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50.000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  75.000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722828018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 Hjemmeside, nyhedsbrev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10.000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  10.000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1916365885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 Befordringsgodtgørelse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20.000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  30.000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1093546570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Honorar bestyrelsesmedlemmer 2022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246.716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250.000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4132461401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Honorar 2021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82.239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1046904939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Regnskabsfører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10.000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  10.000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3028729015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Revision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15.000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  15.000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3270392473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Gebyr bank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5.000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    5.000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2686432937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Opkrævningsgebyr Hedensted kommune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14.580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  14.580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2911497331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Diverse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9.500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    9.500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2690611133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Forsikring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2.950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               2.950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916563847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2677586678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I alt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>
                          <a:effectLst/>
                        </a:rPr>
                        <a:t>485.985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>
                          <a:effectLst/>
                        </a:rPr>
                        <a:t>442.030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3440314711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>
                          <a:effectLst/>
                        </a:rPr>
                        <a:t>15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effectLst/>
                        </a:rPr>
                        <a:t>             43.970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4061535930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Balance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>
                          <a:effectLst/>
                        </a:rPr>
                        <a:t>486.000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effectLst/>
                        </a:rPr>
                        <a:t>           486.000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3720594785"/>
                  </a:ext>
                </a:extLst>
              </a:tr>
              <a:tr h="200630"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tc>
                  <a:txBody>
                    <a:bodyPr/>
                    <a:lstStyle/>
                    <a:p>
                      <a:endParaRPr lang="da-DK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88" marR="43888" marT="0" marB="0" anchor="b"/>
                </a:tc>
                <a:extLst>
                  <a:ext uri="{0D108BD9-81ED-4DB2-BD59-A6C34878D82A}">
                    <a16:rowId xmlns:a16="http://schemas.microsoft.com/office/drawing/2014/main" val="2860154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176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373AF-2450-D9A4-6247-00DA5DD1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B728F05-4E1D-A1BE-003C-3810C4DDFD5F}"/>
              </a:ext>
            </a:extLst>
          </p:cNvPr>
          <p:cNvSpPr/>
          <p:nvPr/>
        </p:nvSpPr>
        <p:spPr>
          <a:xfrm>
            <a:off x="838200" y="1690688"/>
            <a:ext cx="1051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da-DK" sz="2000" dirty="0"/>
              <a:t> Valg af dirigent. Bestyrelsen foreslår Christian Anker Hansen, LRP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referent. Bestyrelsen foreslår Rune C. Olesen, Hedensted kommune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Bestyrelsens beretning ved formand Bent Alminde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Forelæggelse af årsrapport med revisionspåtegning.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Forelæggelse og godkendelse af budget for 2022 og 2023 ved kasserer Johnny Sørensen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medlemmer til bestyrelsen. Peter S. Hansen og Viggo Mortensen er på valg og begge modtager genvalg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suppleanter. Keld Rasmussen og Kenneth Kaas er på valg og ingen af dem ønsker genvalg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Indkomne forslag: Forslag til vedtægtsændringer ved bestyrelsen i Juelsminde digelag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Valg af revisor</a:t>
            </a:r>
          </a:p>
          <a:p>
            <a:pPr>
              <a:buFont typeface="+mj-lt"/>
              <a:buAutoNum type="arabicPeriod"/>
            </a:pPr>
            <a:r>
              <a:rPr lang="da-DK" sz="2000" dirty="0"/>
              <a:t> Evt.</a:t>
            </a:r>
          </a:p>
        </p:txBody>
      </p:sp>
    </p:spTree>
    <p:extLst>
      <p:ext uri="{BB962C8B-B14F-4D97-AF65-F5344CB8AC3E}">
        <p14:creationId xmlns:p14="http://schemas.microsoft.com/office/powerpoint/2010/main" val="209160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Valg af medlemmer til bestyrelsen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På valg: </a:t>
            </a:r>
          </a:p>
          <a:p>
            <a:pPr lvl="1"/>
            <a:r>
              <a:rPr lang="da-DK" dirty="0"/>
              <a:t>Peter S. Hansen</a:t>
            </a:r>
          </a:p>
          <a:p>
            <a:pPr lvl="1"/>
            <a:r>
              <a:rPr lang="da-DK" dirty="0"/>
              <a:t>Viggo Mortensen 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7430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7. Valg af suppleanter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På valg: </a:t>
            </a:r>
          </a:p>
        </p:txBody>
      </p:sp>
    </p:spTree>
    <p:extLst>
      <p:ext uri="{BB962C8B-B14F-4D97-AF65-F5344CB8AC3E}">
        <p14:creationId xmlns:p14="http://schemas.microsoft.com/office/powerpoint/2010/main" val="421354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-1" y="89116"/>
            <a:ext cx="12192000" cy="817263"/>
          </a:xfrm>
        </p:spPr>
        <p:txBody>
          <a:bodyPr>
            <a:normAutofit/>
          </a:bodyPr>
          <a:lstStyle/>
          <a:p>
            <a:pPr algn="l"/>
            <a:r>
              <a:rPr lang="da-DK" sz="2000" b="1" dirty="0"/>
              <a:t>Generalforsamling 22.5.2022</a:t>
            </a:r>
          </a:p>
          <a:p>
            <a:pPr algn="l"/>
            <a:r>
              <a:rPr lang="da-DK" sz="2000" b="1" dirty="0"/>
              <a:t>Bestyrelsens beretning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23A9-C48D-4E38-88AB-69E3F101F001}" type="slidenum">
              <a:rPr lang="da-DK" smtClean="0"/>
              <a:t>3</a:t>
            </a:fld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468630" y="1314451"/>
            <a:ext cx="91897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Indholdspunkter</a:t>
            </a:r>
          </a:p>
          <a:p>
            <a:endParaRPr lang="da-DK" sz="2000" b="1" dirty="0"/>
          </a:p>
          <a:p>
            <a:pPr marL="457200" indent="-457200">
              <a:buAutoNum type="arabicParenR"/>
            </a:pPr>
            <a:r>
              <a:rPr lang="da-DK" sz="2000" b="1" dirty="0"/>
              <a:t>Fra ”Grundejerne bestemmer” til Juelsminde Digelag.</a:t>
            </a:r>
          </a:p>
          <a:p>
            <a:pPr marL="457200" indent="-457200">
              <a:buAutoNum type="arabicParenR"/>
            </a:pPr>
            <a:r>
              <a:rPr lang="da-DK" sz="2000" b="1" dirty="0"/>
              <a:t>Juelsminde Digelag stiftes og bestyrelse vælges</a:t>
            </a:r>
          </a:p>
          <a:p>
            <a:pPr marL="457200" indent="-457200">
              <a:buAutoNum type="arabicParenR"/>
            </a:pPr>
            <a:r>
              <a:rPr lang="da-DK" sz="2000" b="1" dirty="0"/>
              <a:t>§ 1A – fællesprojekt for Juelsminde Digelag og Hedensted kommune</a:t>
            </a:r>
          </a:p>
          <a:p>
            <a:pPr marL="457200" indent="-457200">
              <a:buAutoNum type="arabicParenR"/>
            </a:pPr>
            <a:r>
              <a:rPr lang="da-DK" sz="2000" b="1" dirty="0"/>
              <a:t>Skitseforslaget udarbejdet af Hasløv og Kjærsgaard</a:t>
            </a:r>
          </a:p>
          <a:p>
            <a:pPr marL="457200" indent="-457200">
              <a:buAutoNum type="arabicParenR"/>
            </a:pPr>
            <a:r>
              <a:rPr lang="da-DK" sz="2000" b="1" dirty="0"/>
              <a:t>Budgetoverslag og finansiering</a:t>
            </a:r>
          </a:p>
          <a:p>
            <a:pPr marL="457200" indent="-457200">
              <a:buFontTx/>
              <a:buAutoNum type="arabicParenR"/>
            </a:pPr>
            <a:r>
              <a:rPr lang="da-DK" sz="2000" b="1" dirty="0"/>
              <a:t>Politiske beslutningspunkter i processen</a:t>
            </a:r>
          </a:p>
          <a:p>
            <a:pPr marL="457200" indent="-457200">
              <a:buFontTx/>
              <a:buAutoNum type="arabicParenR"/>
            </a:pPr>
            <a:r>
              <a:rPr lang="da-DK" sz="2000" b="1" dirty="0"/>
              <a:t>Proces og tidsplan</a:t>
            </a:r>
          </a:p>
          <a:p>
            <a:pPr marL="457200" indent="-457200">
              <a:buAutoNum type="arabicParenR"/>
            </a:pPr>
            <a:r>
              <a:rPr lang="da-DK" sz="2000" b="1" dirty="0"/>
              <a:t>De næste skridt</a:t>
            </a:r>
          </a:p>
          <a:p>
            <a:pPr marL="457200" indent="-457200">
              <a:buAutoNum type="arabicParenR"/>
            </a:pPr>
            <a:r>
              <a:rPr lang="da-DK" sz="2000" b="1" dirty="0"/>
              <a:t>Afrunding</a:t>
            </a:r>
          </a:p>
          <a:p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b="1" dirty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26296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" y="304291"/>
            <a:ext cx="819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0" dirty="0"/>
              <a:t>3.</a:t>
            </a:r>
            <a:r>
              <a:rPr sz="2000" spc="-80" dirty="0"/>
              <a:t> </a:t>
            </a:r>
            <a:r>
              <a:rPr sz="2000" spc="-310" dirty="0"/>
              <a:t>PROCES:</a:t>
            </a:r>
            <a:r>
              <a:rPr sz="2000" spc="-90" dirty="0"/>
              <a:t> </a:t>
            </a:r>
            <a:r>
              <a:rPr sz="2000" spc="-245" dirty="0"/>
              <a:t>JUELSMINDE</a:t>
            </a:r>
            <a:r>
              <a:rPr sz="2000" spc="-100" dirty="0"/>
              <a:t> </a:t>
            </a:r>
            <a:r>
              <a:rPr sz="2000" spc="-265" dirty="0"/>
              <a:t>DIGELAG</a:t>
            </a:r>
            <a:r>
              <a:rPr sz="2000" spc="-80" dirty="0"/>
              <a:t> </a:t>
            </a:r>
            <a:r>
              <a:rPr sz="2000" spc="-254" dirty="0"/>
              <a:t>OG</a:t>
            </a:r>
            <a:r>
              <a:rPr sz="2000" spc="-75" dirty="0"/>
              <a:t> </a:t>
            </a:r>
            <a:r>
              <a:rPr sz="2000" spc="-325" dirty="0"/>
              <a:t>PROJEKTET</a:t>
            </a:r>
            <a:r>
              <a:rPr sz="2000" spc="-80" dirty="0"/>
              <a:t> </a:t>
            </a:r>
            <a:r>
              <a:rPr sz="2000" spc="-280" dirty="0"/>
              <a:t>GRUNDEJERNE</a:t>
            </a:r>
            <a:r>
              <a:rPr sz="2000" spc="-105" dirty="0"/>
              <a:t> </a:t>
            </a:r>
            <a:r>
              <a:rPr sz="2000" spc="-265" dirty="0"/>
              <a:t>BESTEMMER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263652" y="774191"/>
            <a:ext cx="2933700" cy="440690"/>
            <a:chOff x="263652" y="774191"/>
            <a:chExt cx="2933700" cy="440690"/>
          </a:xfrm>
        </p:grpSpPr>
        <p:sp>
          <p:nvSpPr>
            <p:cNvPr id="4" name="object 4"/>
            <p:cNvSpPr/>
            <p:nvPr/>
          </p:nvSpPr>
          <p:spPr>
            <a:xfrm>
              <a:off x="269748" y="780287"/>
              <a:ext cx="2921635" cy="428625"/>
            </a:xfrm>
            <a:custGeom>
              <a:avLst/>
              <a:gdLst/>
              <a:ahLst/>
              <a:cxnLst/>
              <a:rect l="l" t="t" r="r" b="b"/>
              <a:pathLst>
                <a:path w="2921635" h="428625">
                  <a:moveTo>
                    <a:pt x="2850134" y="0"/>
                  </a:moveTo>
                  <a:lnTo>
                    <a:pt x="71374" y="0"/>
                  </a:lnTo>
                  <a:lnTo>
                    <a:pt x="43591" y="5615"/>
                  </a:lnTo>
                  <a:lnTo>
                    <a:pt x="20904" y="20923"/>
                  </a:lnTo>
                  <a:lnTo>
                    <a:pt x="5608" y="43612"/>
                  </a:lnTo>
                  <a:lnTo>
                    <a:pt x="0" y="71374"/>
                  </a:lnTo>
                  <a:lnTo>
                    <a:pt x="0" y="356870"/>
                  </a:lnTo>
                  <a:lnTo>
                    <a:pt x="5608" y="384631"/>
                  </a:lnTo>
                  <a:lnTo>
                    <a:pt x="20904" y="407320"/>
                  </a:lnTo>
                  <a:lnTo>
                    <a:pt x="43591" y="422628"/>
                  </a:lnTo>
                  <a:lnTo>
                    <a:pt x="71374" y="428244"/>
                  </a:lnTo>
                  <a:lnTo>
                    <a:pt x="2850134" y="428244"/>
                  </a:lnTo>
                  <a:lnTo>
                    <a:pt x="2877895" y="422628"/>
                  </a:lnTo>
                  <a:lnTo>
                    <a:pt x="2900584" y="407320"/>
                  </a:lnTo>
                  <a:lnTo>
                    <a:pt x="2915892" y="384631"/>
                  </a:lnTo>
                  <a:lnTo>
                    <a:pt x="2921508" y="356870"/>
                  </a:lnTo>
                  <a:lnTo>
                    <a:pt x="2921508" y="71374"/>
                  </a:lnTo>
                  <a:lnTo>
                    <a:pt x="2915892" y="43612"/>
                  </a:lnTo>
                  <a:lnTo>
                    <a:pt x="2900584" y="20923"/>
                  </a:lnTo>
                  <a:lnTo>
                    <a:pt x="2877895" y="5615"/>
                  </a:lnTo>
                  <a:lnTo>
                    <a:pt x="2850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9748" y="780287"/>
              <a:ext cx="2921635" cy="428625"/>
            </a:xfrm>
            <a:custGeom>
              <a:avLst/>
              <a:gdLst/>
              <a:ahLst/>
              <a:cxnLst/>
              <a:rect l="l" t="t" r="r" b="b"/>
              <a:pathLst>
                <a:path w="2921635" h="428625">
                  <a:moveTo>
                    <a:pt x="0" y="71374"/>
                  </a:moveTo>
                  <a:lnTo>
                    <a:pt x="5608" y="43612"/>
                  </a:lnTo>
                  <a:lnTo>
                    <a:pt x="20904" y="20923"/>
                  </a:lnTo>
                  <a:lnTo>
                    <a:pt x="43591" y="5615"/>
                  </a:lnTo>
                  <a:lnTo>
                    <a:pt x="71374" y="0"/>
                  </a:lnTo>
                  <a:lnTo>
                    <a:pt x="2850134" y="0"/>
                  </a:lnTo>
                  <a:lnTo>
                    <a:pt x="2877895" y="5615"/>
                  </a:lnTo>
                  <a:lnTo>
                    <a:pt x="2900584" y="20923"/>
                  </a:lnTo>
                  <a:lnTo>
                    <a:pt x="2915892" y="43612"/>
                  </a:lnTo>
                  <a:lnTo>
                    <a:pt x="2921508" y="71374"/>
                  </a:lnTo>
                  <a:lnTo>
                    <a:pt x="2921508" y="356870"/>
                  </a:lnTo>
                  <a:lnTo>
                    <a:pt x="2915892" y="384631"/>
                  </a:lnTo>
                  <a:lnTo>
                    <a:pt x="2900584" y="407320"/>
                  </a:lnTo>
                  <a:lnTo>
                    <a:pt x="2877895" y="422628"/>
                  </a:lnTo>
                  <a:lnTo>
                    <a:pt x="2850134" y="428244"/>
                  </a:lnTo>
                  <a:lnTo>
                    <a:pt x="71374" y="428244"/>
                  </a:lnTo>
                  <a:lnTo>
                    <a:pt x="43591" y="422628"/>
                  </a:lnTo>
                  <a:lnTo>
                    <a:pt x="20904" y="407320"/>
                  </a:lnTo>
                  <a:lnTo>
                    <a:pt x="5608" y="384631"/>
                  </a:lnTo>
                  <a:lnTo>
                    <a:pt x="0" y="356870"/>
                  </a:lnTo>
                  <a:lnTo>
                    <a:pt x="0" y="71374"/>
                  </a:lnTo>
                  <a:close/>
                </a:path>
              </a:pathLst>
            </a:custGeom>
            <a:ln w="12191">
              <a:solidFill>
                <a:srgbClr val="465F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1479" y="829436"/>
            <a:ext cx="1835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latin typeface="Arial"/>
                <a:cs typeface="Arial"/>
              </a:rPr>
              <a:t>Juelsminde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Digelag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6448" y="1383791"/>
            <a:ext cx="2147570" cy="1292860"/>
            <a:chOff x="536448" y="1383791"/>
            <a:chExt cx="2147570" cy="1292860"/>
          </a:xfrm>
        </p:grpSpPr>
        <p:sp>
          <p:nvSpPr>
            <p:cNvPr id="8" name="object 8"/>
            <p:cNvSpPr/>
            <p:nvPr/>
          </p:nvSpPr>
          <p:spPr>
            <a:xfrm>
              <a:off x="542544" y="1389887"/>
              <a:ext cx="2135505" cy="1280160"/>
            </a:xfrm>
            <a:custGeom>
              <a:avLst/>
              <a:gdLst/>
              <a:ahLst/>
              <a:cxnLst/>
              <a:rect l="l" t="t" r="r" b="b"/>
              <a:pathLst>
                <a:path w="2135505" h="1280160">
                  <a:moveTo>
                    <a:pt x="2007108" y="0"/>
                  </a:moveTo>
                  <a:lnTo>
                    <a:pt x="128015" y="0"/>
                  </a:lnTo>
                  <a:lnTo>
                    <a:pt x="78186" y="10054"/>
                  </a:lnTo>
                  <a:lnTo>
                    <a:pt x="37495" y="37480"/>
                  </a:lnTo>
                  <a:lnTo>
                    <a:pt x="10060" y="78170"/>
                  </a:lnTo>
                  <a:lnTo>
                    <a:pt x="0" y="128015"/>
                  </a:lnTo>
                  <a:lnTo>
                    <a:pt x="0" y="1152144"/>
                  </a:lnTo>
                  <a:lnTo>
                    <a:pt x="10060" y="1201989"/>
                  </a:lnTo>
                  <a:lnTo>
                    <a:pt x="37495" y="1242679"/>
                  </a:lnTo>
                  <a:lnTo>
                    <a:pt x="78186" y="1270105"/>
                  </a:lnTo>
                  <a:lnTo>
                    <a:pt x="128015" y="1280160"/>
                  </a:lnTo>
                  <a:lnTo>
                    <a:pt x="2007108" y="1280160"/>
                  </a:lnTo>
                  <a:lnTo>
                    <a:pt x="2056953" y="1270105"/>
                  </a:lnTo>
                  <a:lnTo>
                    <a:pt x="2097643" y="1242679"/>
                  </a:lnTo>
                  <a:lnTo>
                    <a:pt x="2125069" y="1201989"/>
                  </a:lnTo>
                  <a:lnTo>
                    <a:pt x="2135124" y="1152144"/>
                  </a:lnTo>
                  <a:lnTo>
                    <a:pt x="2135124" y="128015"/>
                  </a:lnTo>
                  <a:lnTo>
                    <a:pt x="2125069" y="78170"/>
                  </a:lnTo>
                  <a:lnTo>
                    <a:pt x="2097643" y="37480"/>
                  </a:lnTo>
                  <a:lnTo>
                    <a:pt x="2056953" y="10054"/>
                  </a:lnTo>
                  <a:lnTo>
                    <a:pt x="2007108" y="0"/>
                  </a:lnTo>
                  <a:close/>
                </a:path>
              </a:pathLst>
            </a:custGeom>
            <a:solidFill>
              <a:srgbClr val="465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2544" y="1389887"/>
              <a:ext cx="2135505" cy="1280160"/>
            </a:xfrm>
            <a:custGeom>
              <a:avLst/>
              <a:gdLst/>
              <a:ahLst/>
              <a:cxnLst/>
              <a:rect l="l" t="t" r="r" b="b"/>
              <a:pathLst>
                <a:path w="2135505" h="1280160">
                  <a:moveTo>
                    <a:pt x="0" y="128015"/>
                  </a:moveTo>
                  <a:lnTo>
                    <a:pt x="10060" y="78170"/>
                  </a:lnTo>
                  <a:lnTo>
                    <a:pt x="37495" y="37480"/>
                  </a:lnTo>
                  <a:lnTo>
                    <a:pt x="78186" y="10054"/>
                  </a:lnTo>
                  <a:lnTo>
                    <a:pt x="128015" y="0"/>
                  </a:lnTo>
                  <a:lnTo>
                    <a:pt x="2007108" y="0"/>
                  </a:lnTo>
                  <a:lnTo>
                    <a:pt x="2056953" y="10054"/>
                  </a:lnTo>
                  <a:lnTo>
                    <a:pt x="2097643" y="37480"/>
                  </a:lnTo>
                  <a:lnTo>
                    <a:pt x="2125069" y="78170"/>
                  </a:lnTo>
                  <a:lnTo>
                    <a:pt x="2135124" y="128015"/>
                  </a:lnTo>
                  <a:lnTo>
                    <a:pt x="2135124" y="1152144"/>
                  </a:lnTo>
                  <a:lnTo>
                    <a:pt x="2125069" y="1201989"/>
                  </a:lnTo>
                  <a:lnTo>
                    <a:pt x="2097643" y="1242679"/>
                  </a:lnTo>
                  <a:lnTo>
                    <a:pt x="2056953" y="1270105"/>
                  </a:lnTo>
                  <a:lnTo>
                    <a:pt x="2007108" y="1280160"/>
                  </a:lnTo>
                  <a:lnTo>
                    <a:pt x="128015" y="1280160"/>
                  </a:lnTo>
                  <a:lnTo>
                    <a:pt x="78186" y="1270105"/>
                  </a:lnTo>
                  <a:lnTo>
                    <a:pt x="37495" y="1242679"/>
                  </a:lnTo>
                  <a:lnTo>
                    <a:pt x="10060" y="1201989"/>
                  </a:lnTo>
                  <a:lnTo>
                    <a:pt x="0" y="1152144"/>
                  </a:lnTo>
                  <a:lnTo>
                    <a:pt x="0" y="1280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4377" y="1432940"/>
            <a:ext cx="1849120" cy="11372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9060" marR="90805" algn="ctr">
              <a:lnSpc>
                <a:spcPts val="1939"/>
              </a:lnSpc>
              <a:spcBef>
                <a:spcPts val="345"/>
              </a:spcBef>
            </a:pP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Risikostyringsplan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2015: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55"/>
              </a:lnSpc>
              <a:spcBef>
                <a:spcPts val="52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Initiativ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dannelse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ts val="2055"/>
              </a:lnSpc>
            </a:pP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digelag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99588" y="1743455"/>
            <a:ext cx="452755" cy="530860"/>
          </a:xfrm>
          <a:custGeom>
            <a:avLst/>
            <a:gdLst/>
            <a:ahLst/>
            <a:cxnLst/>
            <a:rect l="l" t="t" r="r" b="b"/>
            <a:pathLst>
              <a:path w="452754" h="530860">
                <a:moveTo>
                  <a:pt x="226313" y="0"/>
                </a:moveTo>
                <a:lnTo>
                  <a:pt x="226313" y="106045"/>
                </a:lnTo>
                <a:lnTo>
                  <a:pt x="0" y="106045"/>
                </a:lnTo>
                <a:lnTo>
                  <a:pt x="0" y="424307"/>
                </a:lnTo>
                <a:lnTo>
                  <a:pt x="226313" y="424307"/>
                </a:lnTo>
                <a:lnTo>
                  <a:pt x="226313" y="530352"/>
                </a:lnTo>
                <a:lnTo>
                  <a:pt x="452627" y="265176"/>
                </a:lnTo>
                <a:lnTo>
                  <a:pt x="226313" y="0"/>
                </a:lnTo>
                <a:close/>
              </a:path>
            </a:pathLst>
          </a:custGeom>
          <a:solidFill>
            <a:srgbClr val="AFB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381755" y="1383791"/>
            <a:ext cx="2147570" cy="1292860"/>
            <a:chOff x="3381755" y="1383791"/>
            <a:chExt cx="2147570" cy="1292860"/>
          </a:xfrm>
        </p:grpSpPr>
        <p:sp>
          <p:nvSpPr>
            <p:cNvPr id="13" name="object 13"/>
            <p:cNvSpPr/>
            <p:nvPr/>
          </p:nvSpPr>
          <p:spPr>
            <a:xfrm>
              <a:off x="3387851" y="1389887"/>
              <a:ext cx="2135505" cy="1280160"/>
            </a:xfrm>
            <a:custGeom>
              <a:avLst/>
              <a:gdLst/>
              <a:ahLst/>
              <a:cxnLst/>
              <a:rect l="l" t="t" r="r" b="b"/>
              <a:pathLst>
                <a:path w="2135504" h="1280160">
                  <a:moveTo>
                    <a:pt x="2007108" y="0"/>
                  </a:moveTo>
                  <a:lnTo>
                    <a:pt x="128015" y="0"/>
                  </a:ln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5"/>
                  </a:lnTo>
                  <a:lnTo>
                    <a:pt x="0" y="1152144"/>
                  </a:lnTo>
                  <a:lnTo>
                    <a:pt x="10054" y="1201989"/>
                  </a:lnTo>
                  <a:lnTo>
                    <a:pt x="37480" y="1242679"/>
                  </a:lnTo>
                  <a:lnTo>
                    <a:pt x="78170" y="1270105"/>
                  </a:lnTo>
                  <a:lnTo>
                    <a:pt x="128015" y="1280160"/>
                  </a:lnTo>
                  <a:lnTo>
                    <a:pt x="2007108" y="1280160"/>
                  </a:lnTo>
                  <a:lnTo>
                    <a:pt x="2056953" y="1270105"/>
                  </a:lnTo>
                  <a:lnTo>
                    <a:pt x="2097643" y="1242679"/>
                  </a:lnTo>
                  <a:lnTo>
                    <a:pt x="2125069" y="1201989"/>
                  </a:lnTo>
                  <a:lnTo>
                    <a:pt x="2135124" y="1152144"/>
                  </a:lnTo>
                  <a:lnTo>
                    <a:pt x="2135124" y="128015"/>
                  </a:lnTo>
                  <a:lnTo>
                    <a:pt x="2125069" y="78170"/>
                  </a:lnTo>
                  <a:lnTo>
                    <a:pt x="2097643" y="37480"/>
                  </a:lnTo>
                  <a:lnTo>
                    <a:pt x="2056953" y="10054"/>
                  </a:lnTo>
                  <a:lnTo>
                    <a:pt x="2007108" y="0"/>
                  </a:lnTo>
                  <a:close/>
                </a:path>
              </a:pathLst>
            </a:custGeom>
            <a:solidFill>
              <a:srgbClr val="465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87851" y="1389887"/>
              <a:ext cx="2135505" cy="1280160"/>
            </a:xfrm>
            <a:custGeom>
              <a:avLst/>
              <a:gdLst/>
              <a:ahLst/>
              <a:cxnLst/>
              <a:rect l="l" t="t" r="r" b="b"/>
              <a:pathLst>
                <a:path w="2135504" h="1280160">
                  <a:moveTo>
                    <a:pt x="0" y="128015"/>
                  </a:moveTo>
                  <a:lnTo>
                    <a:pt x="10054" y="78170"/>
                  </a:lnTo>
                  <a:lnTo>
                    <a:pt x="37480" y="37480"/>
                  </a:lnTo>
                  <a:lnTo>
                    <a:pt x="78170" y="10054"/>
                  </a:lnTo>
                  <a:lnTo>
                    <a:pt x="128015" y="0"/>
                  </a:lnTo>
                  <a:lnTo>
                    <a:pt x="2007108" y="0"/>
                  </a:lnTo>
                  <a:lnTo>
                    <a:pt x="2056953" y="10054"/>
                  </a:lnTo>
                  <a:lnTo>
                    <a:pt x="2097643" y="37480"/>
                  </a:lnTo>
                  <a:lnTo>
                    <a:pt x="2125069" y="78170"/>
                  </a:lnTo>
                  <a:lnTo>
                    <a:pt x="2135124" y="128015"/>
                  </a:lnTo>
                  <a:lnTo>
                    <a:pt x="2135124" y="1152144"/>
                  </a:lnTo>
                  <a:lnTo>
                    <a:pt x="2125069" y="1201989"/>
                  </a:lnTo>
                  <a:lnTo>
                    <a:pt x="2097643" y="1242679"/>
                  </a:lnTo>
                  <a:lnTo>
                    <a:pt x="2056953" y="1270105"/>
                  </a:lnTo>
                  <a:lnTo>
                    <a:pt x="2007108" y="1280160"/>
                  </a:lnTo>
                  <a:lnTo>
                    <a:pt x="128015" y="1280160"/>
                  </a:lnTo>
                  <a:lnTo>
                    <a:pt x="78170" y="1270105"/>
                  </a:lnTo>
                  <a:lnTo>
                    <a:pt x="37480" y="1242679"/>
                  </a:lnTo>
                  <a:lnTo>
                    <a:pt x="10054" y="1201989"/>
                  </a:lnTo>
                  <a:lnTo>
                    <a:pt x="0" y="1152144"/>
                  </a:lnTo>
                  <a:lnTo>
                    <a:pt x="0" y="1280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54729" y="1604517"/>
            <a:ext cx="180022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1270" algn="ctr">
              <a:lnSpc>
                <a:spcPts val="1939"/>
              </a:lnSpc>
              <a:spcBef>
                <a:spcPts val="345"/>
              </a:spcBef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Etablering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styregruppe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Juelsminde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Digelag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46592" y="1796795"/>
            <a:ext cx="452755" cy="528955"/>
          </a:xfrm>
          <a:custGeom>
            <a:avLst/>
            <a:gdLst/>
            <a:ahLst/>
            <a:cxnLst/>
            <a:rect l="l" t="t" r="r" b="b"/>
            <a:pathLst>
              <a:path w="452754" h="528955">
                <a:moveTo>
                  <a:pt x="226313" y="0"/>
                </a:moveTo>
                <a:lnTo>
                  <a:pt x="226313" y="105790"/>
                </a:lnTo>
                <a:lnTo>
                  <a:pt x="0" y="105790"/>
                </a:lnTo>
                <a:lnTo>
                  <a:pt x="0" y="423037"/>
                </a:lnTo>
                <a:lnTo>
                  <a:pt x="226313" y="423037"/>
                </a:lnTo>
                <a:lnTo>
                  <a:pt x="226313" y="528827"/>
                </a:lnTo>
                <a:lnTo>
                  <a:pt x="452627" y="264413"/>
                </a:lnTo>
                <a:lnTo>
                  <a:pt x="226313" y="0"/>
                </a:lnTo>
                <a:close/>
              </a:path>
            </a:pathLst>
          </a:custGeom>
          <a:solidFill>
            <a:srgbClr val="AFB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9101328" y="1432560"/>
            <a:ext cx="2147570" cy="1294130"/>
            <a:chOff x="9101328" y="1432560"/>
            <a:chExt cx="2147570" cy="1294130"/>
          </a:xfrm>
        </p:grpSpPr>
        <p:sp>
          <p:nvSpPr>
            <p:cNvPr id="18" name="object 18"/>
            <p:cNvSpPr/>
            <p:nvPr/>
          </p:nvSpPr>
          <p:spPr>
            <a:xfrm>
              <a:off x="9107424" y="1438656"/>
              <a:ext cx="2135505" cy="1282065"/>
            </a:xfrm>
            <a:custGeom>
              <a:avLst/>
              <a:gdLst/>
              <a:ahLst/>
              <a:cxnLst/>
              <a:rect l="l" t="t" r="r" b="b"/>
              <a:pathLst>
                <a:path w="2135504" h="1282064">
                  <a:moveTo>
                    <a:pt x="2006980" y="0"/>
                  </a:moveTo>
                  <a:lnTo>
                    <a:pt x="128143" y="0"/>
                  </a:lnTo>
                  <a:lnTo>
                    <a:pt x="78277" y="10074"/>
                  </a:lnTo>
                  <a:lnTo>
                    <a:pt x="37544" y="37544"/>
                  </a:lnTo>
                  <a:lnTo>
                    <a:pt x="10074" y="78277"/>
                  </a:lnTo>
                  <a:lnTo>
                    <a:pt x="0" y="128143"/>
                  </a:lnTo>
                  <a:lnTo>
                    <a:pt x="0" y="1153541"/>
                  </a:lnTo>
                  <a:lnTo>
                    <a:pt x="10074" y="1203406"/>
                  </a:lnTo>
                  <a:lnTo>
                    <a:pt x="37544" y="1244139"/>
                  </a:lnTo>
                  <a:lnTo>
                    <a:pt x="78277" y="1271609"/>
                  </a:lnTo>
                  <a:lnTo>
                    <a:pt x="128143" y="1281684"/>
                  </a:lnTo>
                  <a:lnTo>
                    <a:pt x="2006980" y="1281684"/>
                  </a:lnTo>
                  <a:lnTo>
                    <a:pt x="2056846" y="1271609"/>
                  </a:lnTo>
                  <a:lnTo>
                    <a:pt x="2097579" y="1244139"/>
                  </a:lnTo>
                  <a:lnTo>
                    <a:pt x="2125049" y="1203406"/>
                  </a:lnTo>
                  <a:lnTo>
                    <a:pt x="2135124" y="1153541"/>
                  </a:lnTo>
                  <a:lnTo>
                    <a:pt x="2135124" y="128143"/>
                  </a:lnTo>
                  <a:lnTo>
                    <a:pt x="2125049" y="78277"/>
                  </a:lnTo>
                  <a:lnTo>
                    <a:pt x="2097579" y="37544"/>
                  </a:lnTo>
                  <a:lnTo>
                    <a:pt x="2056846" y="10074"/>
                  </a:lnTo>
                  <a:lnTo>
                    <a:pt x="2006980" y="0"/>
                  </a:lnTo>
                  <a:close/>
                </a:path>
              </a:pathLst>
            </a:custGeom>
            <a:solidFill>
              <a:srgbClr val="465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07424" y="1438656"/>
              <a:ext cx="2135505" cy="1282065"/>
            </a:xfrm>
            <a:custGeom>
              <a:avLst/>
              <a:gdLst/>
              <a:ahLst/>
              <a:cxnLst/>
              <a:rect l="l" t="t" r="r" b="b"/>
              <a:pathLst>
                <a:path w="2135504" h="1282064">
                  <a:moveTo>
                    <a:pt x="0" y="128143"/>
                  </a:moveTo>
                  <a:lnTo>
                    <a:pt x="10074" y="78277"/>
                  </a:lnTo>
                  <a:lnTo>
                    <a:pt x="37544" y="37544"/>
                  </a:lnTo>
                  <a:lnTo>
                    <a:pt x="78277" y="10074"/>
                  </a:lnTo>
                  <a:lnTo>
                    <a:pt x="128143" y="0"/>
                  </a:lnTo>
                  <a:lnTo>
                    <a:pt x="2006980" y="0"/>
                  </a:lnTo>
                  <a:lnTo>
                    <a:pt x="2056846" y="10074"/>
                  </a:lnTo>
                  <a:lnTo>
                    <a:pt x="2097579" y="37544"/>
                  </a:lnTo>
                  <a:lnTo>
                    <a:pt x="2125049" y="78277"/>
                  </a:lnTo>
                  <a:lnTo>
                    <a:pt x="2135124" y="128143"/>
                  </a:lnTo>
                  <a:lnTo>
                    <a:pt x="2135124" y="1153541"/>
                  </a:lnTo>
                  <a:lnTo>
                    <a:pt x="2125049" y="1203406"/>
                  </a:lnTo>
                  <a:lnTo>
                    <a:pt x="2097579" y="1244139"/>
                  </a:lnTo>
                  <a:lnTo>
                    <a:pt x="2056846" y="1271609"/>
                  </a:lnTo>
                  <a:lnTo>
                    <a:pt x="2006980" y="1281684"/>
                  </a:lnTo>
                  <a:lnTo>
                    <a:pt x="128143" y="1281684"/>
                  </a:lnTo>
                  <a:lnTo>
                    <a:pt x="78277" y="1271609"/>
                  </a:lnTo>
                  <a:lnTo>
                    <a:pt x="37544" y="1244139"/>
                  </a:lnTo>
                  <a:lnTo>
                    <a:pt x="10074" y="1203406"/>
                  </a:lnTo>
                  <a:lnTo>
                    <a:pt x="0" y="1153541"/>
                  </a:lnTo>
                  <a:lnTo>
                    <a:pt x="0" y="1281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329673" y="1778000"/>
            <a:ext cx="169100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409575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Stiftende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generalforsamling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78810" y="4301997"/>
            <a:ext cx="2148205" cy="1294765"/>
            <a:chOff x="3178810" y="4301997"/>
            <a:chExt cx="2148205" cy="1294765"/>
          </a:xfrm>
        </p:grpSpPr>
        <p:sp>
          <p:nvSpPr>
            <p:cNvPr id="22" name="object 22"/>
            <p:cNvSpPr/>
            <p:nvPr/>
          </p:nvSpPr>
          <p:spPr>
            <a:xfrm>
              <a:off x="3185160" y="4308347"/>
              <a:ext cx="2135505" cy="1282065"/>
            </a:xfrm>
            <a:custGeom>
              <a:avLst/>
              <a:gdLst/>
              <a:ahLst/>
              <a:cxnLst/>
              <a:rect l="l" t="t" r="r" b="b"/>
              <a:pathLst>
                <a:path w="2135504" h="1282064">
                  <a:moveTo>
                    <a:pt x="2006980" y="0"/>
                  </a:moveTo>
                  <a:lnTo>
                    <a:pt x="128142" y="0"/>
                  </a:lnTo>
                  <a:lnTo>
                    <a:pt x="78277" y="10074"/>
                  </a:lnTo>
                  <a:lnTo>
                    <a:pt x="37544" y="37544"/>
                  </a:lnTo>
                  <a:lnTo>
                    <a:pt x="10074" y="78277"/>
                  </a:lnTo>
                  <a:lnTo>
                    <a:pt x="0" y="128143"/>
                  </a:lnTo>
                  <a:lnTo>
                    <a:pt x="0" y="1153540"/>
                  </a:lnTo>
                  <a:lnTo>
                    <a:pt x="10074" y="1203406"/>
                  </a:lnTo>
                  <a:lnTo>
                    <a:pt x="37544" y="1244139"/>
                  </a:lnTo>
                  <a:lnTo>
                    <a:pt x="78277" y="1271609"/>
                  </a:lnTo>
                  <a:lnTo>
                    <a:pt x="128142" y="1281683"/>
                  </a:lnTo>
                  <a:lnTo>
                    <a:pt x="2006980" y="1281683"/>
                  </a:lnTo>
                  <a:lnTo>
                    <a:pt x="2056846" y="1271609"/>
                  </a:lnTo>
                  <a:lnTo>
                    <a:pt x="2097579" y="1244139"/>
                  </a:lnTo>
                  <a:lnTo>
                    <a:pt x="2125049" y="1203406"/>
                  </a:lnTo>
                  <a:lnTo>
                    <a:pt x="2135124" y="1153540"/>
                  </a:lnTo>
                  <a:lnTo>
                    <a:pt x="2135124" y="128143"/>
                  </a:lnTo>
                  <a:lnTo>
                    <a:pt x="2125049" y="78277"/>
                  </a:lnTo>
                  <a:lnTo>
                    <a:pt x="2097579" y="37544"/>
                  </a:lnTo>
                  <a:lnTo>
                    <a:pt x="2056846" y="10074"/>
                  </a:lnTo>
                  <a:lnTo>
                    <a:pt x="2006980" y="0"/>
                  </a:lnTo>
                  <a:close/>
                </a:path>
              </a:pathLst>
            </a:custGeom>
            <a:solidFill>
              <a:srgbClr val="465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85160" y="4308347"/>
              <a:ext cx="2135505" cy="1282065"/>
            </a:xfrm>
            <a:custGeom>
              <a:avLst/>
              <a:gdLst/>
              <a:ahLst/>
              <a:cxnLst/>
              <a:rect l="l" t="t" r="r" b="b"/>
              <a:pathLst>
                <a:path w="2135504" h="1282064">
                  <a:moveTo>
                    <a:pt x="0" y="128143"/>
                  </a:moveTo>
                  <a:lnTo>
                    <a:pt x="10074" y="78277"/>
                  </a:lnTo>
                  <a:lnTo>
                    <a:pt x="37544" y="37544"/>
                  </a:lnTo>
                  <a:lnTo>
                    <a:pt x="78277" y="10074"/>
                  </a:lnTo>
                  <a:lnTo>
                    <a:pt x="128142" y="0"/>
                  </a:lnTo>
                  <a:lnTo>
                    <a:pt x="2006980" y="0"/>
                  </a:lnTo>
                  <a:lnTo>
                    <a:pt x="2056846" y="10074"/>
                  </a:lnTo>
                  <a:lnTo>
                    <a:pt x="2097579" y="37544"/>
                  </a:lnTo>
                  <a:lnTo>
                    <a:pt x="2125049" y="78277"/>
                  </a:lnTo>
                  <a:lnTo>
                    <a:pt x="2135124" y="128143"/>
                  </a:lnTo>
                  <a:lnTo>
                    <a:pt x="2135124" y="1153540"/>
                  </a:lnTo>
                  <a:lnTo>
                    <a:pt x="2125049" y="1203406"/>
                  </a:lnTo>
                  <a:lnTo>
                    <a:pt x="2097579" y="1244139"/>
                  </a:lnTo>
                  <a:lnTo>
                    <a:pt x="2056846" y="1271609"/>
                  </a:lnTo>
                  <a:lnTo>
                    <a:pt x="2006980" y="1281683"/>
                  </a:lnTo>
                  <a:lnTo>
                    <a:pt x="128142" y="1281683"/>
                  </a:lnTo>
                  <a:lnTo>
                    <a:pt x="78277" y="1271609"/>
                  </a:lnTo>
                  <a:lnTo>
                    <a:pt x="37544" y="1244139"/>
                  </a:lnTo>
                  <a:lnTo>
                    <a:pt x="10074" y="1203406"/>
                  </a:lnTo>
                  <a:lnTo>
                    <a:pt x="0" y="1153540"/>
                  </a:lnTo>
                  <a:lnTo>
                    <a:pt x="0" y="1281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27019" y="4753483"/>
            <a:ext cx="1852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Organiseringsfase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41822" y="4708271"/>
            <a:ext cx="680720" cy="683260"/>
          </a:xfrm>
          <a:custGeom>
            <a:avLst/>
            <a:gdLst/>
            <a:ahLst/>
            <a:cxnLst/>
            <a:rect l="l" t="t" r="r" b="b"/>
            <a:pathLst>
              <a:path w="680720" h="683260">
                <a:moveTo>
                  <a:pt x="340867" y="0"/>
                </a:moveTo>
                <a:lnTo>
                  <a:pt x="340613" y="136524"/>
                </a:lnTo>
                <a:lnTo>
                  <a:pt x="635" y="136016"/>
                </a:lnTo>
                <a:lnTo>
                  <a:pt x="0" y="545845"/>
                </a:lnTo>
                <a:lnTo>
                  <a:pt x="339978" y="546353"/>
                </a:lnTo>
                <a:lnTo>
                  <a:pt x="339725" y="683005"/>
                </a:lnTo>
                <a:lnTo>
                  <a:pt x="680338" y="342010"/>
                </a:lnTo>
                <a:lnTo>
                  <a:pt x="340867" y="0"/>
                </a:lnTo>
                <a:close/>
              </a:path>
            </a:pathLst>
          </a:custGeom>
          <a:solidFill>
            <a:srgbClr val="AFB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6243828" y="4306823"/>
            <a:ext cx="2147570" cy="1294130"/>
            <a:chOff x="6243828" y="4306823"/>
            <a:chExt cx="2147570" cy="1294130"/>
          </a:xfrm>
        </p:grpSpPr>
        <p:sp>
          <p:nvSpPr>
            <p:cNvPr id="27" name="object 27"/>
            <p:cNvSpPr/>
            <p:nvPr/>
          </p:nvSpPr>
          <p:spPr>
            <a:xfrm>
              <a:off x="6249924" y="4312919"/>
              <a:ext cx="2135505" cy="1282065"/>
            </a:xfrm>
            <a:custGeom>
              <a:avLst/>
              <a:gdLst/>
              <a:ahLst/>
              <a:cxnLst/>
              <a:rect l="l" t="t" r="r" b="b"/>
              <a:pathLst>
                <a:path w="2135504" h="1282064">
                  <a:moveTo>
                    <a:pt x="2006980" y="0"/>
                  </a:moveTo>
                  <a:lnTo>
                    <a:pt x="128142" y="0"/>
                  </a:lnTo>
                  <a:lnTo>
                    <a:pt x="78277" y="10074"/>
                  </a:lnTo>
                  <a:lnTo>
                    <a:pt x="37544" y="37544"/>
                  </a:lnTo>
                  <a:lnTo>
                    <a:pt x="10074" y="78277"/>
                  </a:lnTo>
                  <a:lnTo>
                    <a:pt x="0" y="128142"/>
                  </a:lnTo>
                  <a:lnTo>
                    <a:pt x="0" y="1153540"/>
                  </a:lnTo>
                  <a:lnTo>
                    <a:pt x="10074" y="1203406"/>
                  </a:lnTo>
                  <a:lnTo>
                    <a:pt x="37544" y="1244139"/>
                  </a:lnTo>
                  <a:lnTo>
                    <a:pt x="78277" y="1271609"/>
                  </a:lnTo>
                  <a:lnTo>
                    <a:pt x="128142" y="1281683"/>
                  </a:lnTo>
                  <a:lnTo>
                    <a:pt x="2006980" y="1281683"/>
                  </a:lnTo>
                  <a:lnTo>
                    <a:pt x="2056846" y="1271609"/>
                  </a:lnTo>
                  <a:lnTo>
                    <a:pt x="2097579" y="1244139"/>
                  </a:lnTo>
                  <a:lnTo>
                    <a:pt x="2125049" y="1203406"/>
                  </a:lnTo>
                  <a:lnTo>
                    <a:pt x="2135124" y="1153540"/>
                  </a:lnTo>
                  <a:lnTo>
                    <a:pt x="2135124" y="128142"/>
                  </a:lnTo>
                  <a:lnTo>
                    <a:pt x="2125049" y="78277"/>
                  </a:lnTo>
                  <a:lnTo>
                    <a:pt x="2097579" y="37544"/>
                  </a:lnTo>
                  <a:lnTo>
                    <a:pt x="2056846" y="10074"/>
                  </a:lnTo>
                  <a:lnTo>
                    <a:pt x="2006980" y="0"/>
                  </a:lnTo>
                  <a:close/>
                </a:path>
              </a:pathLst>
            </a:custGeom>
            <a:solidFill>
              <a:srgbClr val="465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49924" y="4312919"/>
              <a:ext cx="2135505" cy="1282065"/>
            </a:xfrm>
            <a:custGeom>
              <a:avLst/>
              <a:gdLst/>
              <a:ahLst/>
              <a:cxnLst/>
              <a:rect l="l" t="t" r="r" b="b"/>
              <a:pathLst>
                <a:path w="2135504" h="1282064">
                  <a:moveTo>
                    <a:pt x="0" y="128142"/>
                  </a:moveTo>
                  <a:lnTo>
                    <a:pt x="10074" y="78277"/>
                  </a:lnTo>
                  <a:lnTo>
                    <a:pt x="37544" y="37544"/>
                  </a:lnTo>
                  <a:lnTo>
                    <a:pt x="78277" y="10074"/>
                  </a:lnTo>
                  <a:lnTo>
                    <a:pt x="128142" y="0"/>
                  </a:lnTo>
                  <a:lnTo>
                    <a:pt x="2006980" y="0"/>
                  </a:lnTo>
                  <a:lnTo>
                    <a:pt x="2056846" y="10074"/>
                  </a:lnTo>
                  <a:lnTo>
                    <a:pt x="2097579" y="37544"/>
                  </a:lnTo>
                  <a:lnTo>
                    <a:pt x="2125049" y="78277"/>
                  </a:lnTo>
                  <a:lnTo>
                    <a:pt x="2135124" y="128142"/>
                  </a:lnTo>
                  <a:lnTo>
                    <a:pt x="2135124" y="1153540"/>
                  </a:lnTo>
                  <a:lnTo>
                    <a:pt x="2125049" y="1203406"/>
                  </a:lnTo>
                  <a:lnTo>
                    <a:pt x="2097579" y="1244139"/>
                  </a:lnTo>
                  <a:lnTo>
                    <a:pt x="2056846" y="1271609"/>
                  </a:lnTo>
                  <a:lnTo>
                    <a:pt x="2006980" y="1281683"/>
                  </a:lnTo>
                  <a:lnTo>
                    <a:pt x="128142" y="1281683"/>
                  </a:lnTo>
                  <a:lnTo>
                    <a:pt x="78277" y="1271609"/>
                  </a:lnTo>
                  <a:lnTo>
                    <a:pt x="37544" y="1244139"/>
                  </a:lnTo>
                  <a:lnTo>
                    <a:pt x="10074" y="1203406"/>
                  </a:lnTo>
                  <a:lnTo>
                    <a:pt x="0" y="1153540"/>
                  </a:lnTo>
                  <a:lnTo>
                    <a:pt x="0" y="1281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503669" y="4618990"/>
            <a:ext cx="16287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49554">
              <a:lnSpc>
                <a:spcPts val="2210"/>
              </a:lnSpc>
              <a:spcBef>
                <a:spcPts val="335"/>
              </a:spcBef>
            </a:pP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Strategi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forudsætninger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546718" y="4702683"/>
            <a:ext cx="396875" cy="529590"/>
          </a:xfrm>
          <a:custGeom>
            <a:avLst/>
            <a:gdLst/>
            <a:ahLst/>
            <a:cxnLst/>
            <a:rect l="l" t="t" r="r" b="b"/>
            <a:pathLst>
              <a:path w="396875" h="529589">
                <a:moveTo>
                  <a:pt x="197992" y="0"/>
                </a:moveTo>
                <a:lnTo>
                  <a:pt x="198247" y="105918"/>
                </a:lnTo>
                <a:lnTo>
                  <a:pt x="0" y="106299"/>
                </a:lnTo>
                <a:lnTo>
                  <a:pt x="634" y="423926"/>
                </a:lnTo>
                <a:lnTo>
                  <a:pt x="198754" y="423672"/>
                </a:lnTo>
                <a:lnTo>
                  <a:pt x="199008" y="529590"/>
                </a:lnTo>
                <a:lnTo>
                  <a:pt x="396748" y="264414"/>
                </a:lnTo>
                <a:lnTo>
                  <a:pt x="197992" y="0"/>
                </a:lnTo>
                <a:close/>
              </a:path>
            </a:pathLst>
          </a:custGeom>
          <a:solidFill>
            <a:srgbClr val="AFB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9125711" y="4302252"/>
            <a:ext cx="2147570" cy="1294130"/>
            <a:chOff x="9125711" y="4302252"/>
            <a:chExt cx="2147570" cy="1294130"/>
          </a:xfrm>
        </p:grpSpPr>
        <p:sp>
          <p:nvSpPr>
            <p:cNvPr id="32" name="object 32"/>
            <p:cNvSpPr/>
            <p:nvPr/>
          </p:nvSpPr>
          <p:spPr>
            <a:xfrm>
              <a:off x="9131807" y="4308348"/>
              <a:ext cx="2135505" cy="1282065"/>
            </a:xfrm>
            <a:custGeom>
              <a:avLst/>
              <a:gdLst/>
              <a:ahLst/>
              <a:cxnLst/>
              <a:rect l="l" t="t" r="r" b="b"/>
              <a:pathLst>
                <a:path w="2135504" h="1282064">
                  <a:moveTo>
                    <a:pt x="2006981" y="0"/>
                  </a:moveTo>
                  <a:lnTo>
                    <a:pt x="128143" y="0"/>
                  </a:lnTo>
                  <a:lnTo>
                    <a:pt x="78277" y="10074"/>
                  </a:lnTo>
                  <a:lnTo>
                    <a:pt x="37544" y="37544"/>
                  </a:lnTo>
                  <a:lnTo>
                    <a:pt x="10074" y="78277"/>
                  </a:lnTo>
                  <a:lnTo>
                    <a:pt x="0" y="128143"/>
                  </a:lnTo>
                  <a:lnTo>
                    <a:pt x="0" y="1153540"/>
                  </a:lnTo>
                  <a:lnTo>
                    <a:pt x="10074" y="1203406"/>
                  </a:lnTo>
                  <a:lnTo>
                    <a:pt x="37544" y="1244139"/>
                  </a:lnTo>
                  <a:lnTo>
                    <a:pt x="78277" y="1271609"/>
                  </a:lnTo>
                  <a:lnTo>
                    <a:pt x="128143" y="1281683"/>
                  </a:lnTo>
                  <a:lnTo>
                    <a:pt x="2006981" y="1281683"/>
                  </a:lnTo>
                  <a:lnTo>
                    <a:pt x="2056846" y="1271609"/>
                  </a:lnTo>
                  <a:lnTo>
                    <a:pt x="2097579" y="1244139"/>
                  </a:lnTo>
                  <a:lnTo>
                    <a:pt x="2125049" y="1203406"/>
                  </a:lnTo>
                  <a:lnTo>
                    <a:pt x="2135124" y="1153540"/>
                  </a:lnTo>
                  <a:lnTo>
                    <a:pt x="2135124" y="128143"/>
                  </a:lnTo>
                  <a:lnTo>
                    <a:pt x="2125049" y="78277"/>
                  </a:lnTo>
                  <a:lnTo>
                    <a:pt x="2097579" y="37544"/>
                  </a:lnTo>
                  <a:lnTo>
                    <a:pt x="2056846" y="10074"/>
                  </a:lnTo>
                  <a:lnTo>
                    <a:pt x="2006981" y="0"/>
                  </a:lnTo>
                  <a:close/>
                </a:path>
              </a:pathLst>
            </a:custGeom>
            <a:solidFill>
              <a:srgbClr val="465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31807" y="4308348"/>
              <a:ext cx="2135505" cy="1282065"/>
            </a:xfrm>
            <a:custGeom>
              <a:avLst/>
              <a:gdLst/>
              <a:ahLst/>
              <a:cxnLst/>
              <a:rect l="l" t="t" r="r" b="b"/>
              <a:pathLst>
                <a:path w="2135504" h="1282064">
                  <a:moveTo>
                    <a:pt x="0" y="128143"/>
                  </a:moveTo>
                  <a:lnTo>
                    <a:pt x="10074" y="78277"/>
                  </a:lnTo>
                  <a:lnTo>
                    <a:pt x="37544" y="37544"/>
                  </a:lnTo>
                  <a:lnTo>
                    <a:pt x="78277" y="10074"/>
                  </a:lnTo>
                  <a:lnTo>
                    <a:pt x="128143" y="0"/>
                  </a:lnTo>
                  <a:lnTo>
                    <a:pt x="2006981" y="0"/>
                  </a:lnTo>
                  <a:lnTo>
                    <a:pt x="2056846" y="10074"/>
                  </a:lnTo>
                  <a:lnTo>
                    <a:pt x="2097579" y="37544"/>
                  </a:lnTo>
                  <a:lnTo>
                    <a:pt x="2125049" y="78277"/>
                  </a:lnTo>
                  <a:lnTo>
                    <a:pt x="2135124" y="128143"/>
                  </a:lnTo>
                  <a:lnTo>
                    <a:pt x="2135124" y="1153540"/>
                  </a:lnTo>
                  <a:lnTo>
                    <a:pt x="2125049" y="1203406"/>
                  </a:lnTo>
                  <a:lnTo>
                    <a:pt x="2097579" y="1244139"/>
                  </a:lnTo>
                  <a:lnTo>
                    <a:pt x="2056846" y="1271609"/>
                  </a:lnTo>
                  <a:lnTo>
                    <a:pt x="2006981" y="1281683"/>
                  </a:lnTo>
                  <a:lnTo>
                    <a:pt x="128143" y="1281683"/>
                  </a:lnTo>
                  <a:lnTo>
                    <a:pt x="78277" y="1271609"/>
                  </a:lnTo>
                  <a:lnTo>
                    <a:pt x="37544" y="1244139"/>
                  </a:lnTo>
                  <a:lnTo>
                    <a:pt x="10074" y="1203406"/>
                  </a:lnTo>
                  <a:lnTo>
                    <a:pt x="0" y="1153540"/>
                  </a:lnTo>
                  <a:lnTo>
                    <a:pt x="0" y="1281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542526" y="4753483"/>
            <a:ext cx="1314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Skitseforslag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63652" y="3249167"/>
            <a:ext cx="4693920" cy="439420"/>
            <a:chOff x="263652" y="3249167"/>
            <a:chExt cx="4693920" cy="439420"/>
          </a:xfrm>
        </p:grpSpPr>
        <p:sp>
          <p:nvSpPr>
            <p:cNvPr id="36" name="object 36"/>
            <p:cNvSpPr/>
            <p:nvPr/>
          </p:nvSpPr>
          <p:spPr>
            <a:xfrm>
              <a:off x="269748" y="3255263"/>
              <a:ext cx="4681855" cy="426720"/>
            </a:xfrm>
            <a:custGeom>
              <a:avLst/>
              <a:gdLst/>
              <a:ahLst/>
              <a:cxnLst/>
              <a:rect l="l" t="t" r="r" b="b"/>
              <a:pathLst>
                <a:path w="4681855" h="426720">
                  <a:moveTo>
                    <a:pt x="4610608" y="0"/>
                  </a:moveTo>
                  <a:lnTo>
                    <a:pt x="71120" y="0"/>
                  </a:lnTo>
                  <a:lnTo>
                    <a:pt x="43435" y="5593"/>
                  </a:lnTo>
                  <a:lnTo>
                    <a:pt x="20829" y="20843"/>
                  </a:lnTo>
                  <a:lnTo>
                    <a:pt x="5588" y="43451"/>
                  </a:lnTo>
                  <a:lnTo>
                    <a:pt x="0" y="71120"/>
                  </a:lnTo>
                  <a:lnTo>
                    <a:pt x="0" y="355600"/>
                  </a:lnTo>
                  <a:lnTo>
                    <a:pt x="5588" y="383268"/>
                  </a:lnTo>
                  <a:lnTo>
                    <a:pt x="20829" y="405876"/>
                  </a:lnTo>
                  <a:lnTo>
                    <a:pt x="43435" y="421126"/>
                  </a:lnTo>
                  <a:lnTo>
                    <a:pt x="71120" y="426719"/>
                  </a:lnTo>
                  <a:lnTo>
                    <a:pt x="4610608" y="426719"/>
                  </a:lnTo>
                  <a:lnTo>
                    <a:pt x="4638276" y="421126"/>
                  </a:lnTo>
                  <a:lnTo>
                    <a:pt x="4660884" y="405876"/>
                  </a:lnTo>
                  <a:lnTo>
                    <a:pt x="4676134" y="383268"/>
                  </a:lnTo>
                  <a:lnTo>
                    <a:pt x="4681728" y="355600"/>
                  </a:lnTo>
                  <a:lnTo>
                    <a:pt x="4681728" y="71120"/>
                  </a:lnTo>
                  <a:lnTo>
                    <a:pt x="4676134" y="43451"/>
                  </a:lnTo>
                  <a:lnTo>
                    <a:pt x="4660884" y="20843"/>
                  </a:lnTo>
                  <a:lnTo>
                    <a:pt x="4638276" y="5593"/>
                  </a:lnTo>
                  <a:lnTo>
                    <a:pt x="4610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9748" y="3255263"/>
              <a:ext cx="4681855" cy="426720"/>
            </a:xfrm>
            <a:custGeom>
              <a:avLst/>
              <a:gdLst/>
              <a:ahLst/>
              <a:cxnLst/>
              <a:rect l="l" t="t" r="r" b="b"/>
              <a:pathLst>
                <a:path w="4681855" h="426720">
                  <a:moveTo>
                    <a:pt x="0" y="71120"/>
                  </a:moveTo>
                  <a:lnTo>
                    <a:pt x="5588" y="43451"/>
                  </a:lnTo>
                  <a:lnTo>
                    <a:pt x="20829" y="20843"/>
                  </a:lnTo>
                  <a:lnTo>
                    <a:pt x="43435" y="5593"/>
                  </a:lnTo>
                  <a:lnTo>
                    <a:pt x="71120" y="0"/>
                  </a:lnTo>
                  <a:lnTo>
                    <a:pt x="4610608" y="0"/>
                  </a:lnTo>
                  <a:lnTo>
                    <a:pt x="4638276" y="5593"/>
                  </a:lnTo>
                  <a:lnTo>
                    <a:pt x="4660884" y="20843"/>
                  </a:lnTo>
                  <a:lnTo>
                    <a:pt x="4676134" y="43451"/>
                  </a:lnTo>
                  <a:lnTo>
                    <a:pt x="4681728" y="71120"/>
                  </a:lnTo>
                  <a:lnTo>
                    <a:pt x="4681728" y="355600"/>
                  </a:lnTo>
                  <a:lnTo>
                    <a:pt x="4676134" y="383268"/>
                  </a:lnTo>
                  <a:lnTo>
                    <a:pt x="4660884" y="405876"/>
                  </a:lnTo>
                  <a:lnTo>
                    <a:pt x="4638276" y="421126"/>
                  </a:lnTo>
                  <a:lnTo>
                    <a:pt x="4610608" y="426719"/>
                  </a:lnTo>
                  <a:lnTo>
                    <a:pt x="71120" y="426719"/>
                  </a:lnTo>
                  <a:lnTo>
                    <a:pt x="43435" y="421126"/>
                  </a:lnTo>
                  <a:lnTo>
                    <a:pt x="20829" y="405876"/>
                  </a:lnTo>
                  <a:lnTo>
                    <a:pt x="5588" y="383268"/>
                  </a:lnTo>
                  <a:lnTo>
                    <a:pt x="0" y="355600"/>
                  </a:lnTo>
                  <a:lnTo>
                    <a:pt x="0" y="71120"/>
                  </a:lnTo>
                  <a:close/>
                </a:path>
              </a:pathLst>
            </a:custGeom>
            <a:ln w="12192">
              <a:solidFill>
                <a:srgbClr val="465F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83514" y="3303778"/>
            <a:ext cx="4251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latin typeface="Arial"/>
                <a:cs typeface="Arial"/>
              </a:rPr>
              <a:t>Grundejerne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Bestemmer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(Realdania-</a:t>
            </a:r>
            <a:r>
              <a:rPr sz="1800" b="1" spc="-60" dirty="0">
                <a:latin typeface="Arial"/>
                <a:cs typeface="Arial"/>
              </a:rPr>
              <a:t>projekt)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256020" y="1449324"/>
            <a:ext cx="2147570" cy="1292860"/>
            <a:chOff x="6256020" y="1449324"/>
            <a:chExt cx="2147570" cy="1292860"/>
          </a:xfrm>
        </p:grpSpPr>
        <p:sp>
          <p:nvSpPr>
            <p:cNvPr id="40" name="object 40"/>
            <p:cNvSpPr/>
            <p:nvPr/>
          </p:nvSpPr>
          <p:spPr>
            <a:xfrm>
              <a:off x="6262116" y="1455420"/>
              <a:ext cx="2135505" cy="1280160"/>
            </a:xfrm>
            <a:custGeom>
              <a:avLst/>
              <a:gdLst/>
              <a:ahLst/>
              <a:cxnLst/>
              <a:rect l="l" t="t" r="r" b="b"/>
              <a:pathLst>
                <a:path w="2135504" h="1280160">
                  <a:moveTo>
                    <a:pt x="2007108" y="0"/>
                  </a:moveTo>
                  <a:lnTo>
                    <a:pt x="128016" y="0"/>
                  </a:ln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5"/>
                  </a:lnTo>
                  <a:lnTo>
                    <a:pt x="0" y="1152143"/>
                  </a:lnTo>
                  <a:lnTo>
                    <a:pt x="10054" y="1201989"/>
                  </a:lnTo>
                  <a:lnTo>
                    <a:pt x="37480" y="1242679"/>
                  </a:lnTo>
                  <a:lnTo>
                    <a:pt x="78170" y="1270105"/>
                  </a:lnTo>
                  <a:lnTo>
                    <a:pt x="128016" y="1280159"/>
                  </a:lnTo>
                  <a:lnTo>
                    <a:pt x="2007108" y="1280159"/>
                  </a:lnTo>
                  <a:lnTo>
                    <a:pt x="2056953" y="1270105"/>
                  </a:lnTo>
                  <a:lnTo>
                    <a:pt x="2097643" y="1242679"/>
                  </a:lnTo>
                  <a:lnTo>
                    <a:pt x="2125069" y="1201989"/>
                  </a:lnTo>
                  <a:lnTo>
                    <a:pt x="2135124" y="1152143"/>
                  </a:lnTo>
                  <a:lnTo>
                    <a:pt x="2135124" y="128015"/>
                  </a:lnTo>
                  <a:lnTo>
                    <a:pt x="2125069" y="78170"/>
                  </a:lnTo>
                  <a:lnTo>
                    <a:pt x="2097643" y="37480"/>
                  </a:lnTo>
                  <a:lnTo>
                    <a:pt x="2056953" y="10054"/>
                  </a:lnTo>
                  <a:lnTo>
                    <a:pt x="2007108" y="0"/>
                  </a:lnTo>
                  <a:close/>
                </a:path>
              </a:pathLst>
            </a:custGeom>
            <a:solidFill>
              <a:srgbClr val="465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116" y="1455420"/>
              <a:ext cx="2135505" cy="1280160"/>
            </a:xfrm>
            <a:custGeom>
              <a:avLst/>
              <a:gdLst/>
              <a:ahLst/>
              <a:cxnLst/>
              <a:rect l="l" t="t" r="r" b="b"/>
              <a:pathLst>
                <a:path w="2135504" h="1280160">
                  <a:moveTo>
                    <a:pt x="0" y="128015"/>
                  </a:moveTo>
                  <a:lnTo>
                    <a:pt x="10054" y="78170"/>
                  </a:lnTo>
                  <a:lnTo>
                    <a:pt x="37480" y="37480"/>
                  </a:lnTo>
                  <a:lnTo>
                    <a:pt x="78170" y="10054"/>
                  </a:lnTo>
                  <a:lnTo>
                    <a:pt x="128016" y="0"/>
                  </a:lnTo>
                  <a:lnTo>
                    <a:pt x="2007108" y="0"/>
                  </a:lnTo>
                  <a:lnTo>
                    <a:pt x="2056953" y="10054"/>
                  </a:lnTo>
                  <a:lnTo>
                    <a:pt x="2097643" y="37480"/>
                  </a:lnTo>
                  <a:lnTo>
                    <a:pt x="2125069" y="78170"/>
                  </a:lnTo>
                  <a:lnTo>
                    <a:pt x="2135124" y="128015"/>
                  </a:lnTo>
                  <a:lnTo>
                    <a:pt x="2135124" y="1152143"/>
                  </a:lnTo>
                  <a:lnTo>
                    <a:pt x="2125069" y="1201989"/>
                  </a:lnTo>
                  <a:lnTo>
                    <a:pt x="2097643" y="1242679"/>
                  </a:lnTo>
                  <a:lnTo>
                    <a:pt x="2056953" y="1270105"/>
                  </a:lnTo>
                  <a:lnTo>
                    <a:pt x="2007108" y="1280159"/>
                  </a:lnTo>
                  <a:lnTo>
                    <a:pt x="128016" y="1280159"/>
                  </a:lnTo>
                  <a:lnTo>
                    <a:pt x="78170" y="1270105"/>
                  </a:lnTo>
                  <a:lnTo>
                    <a:pt x="37480" y="1242679"/>
                  </a:lnTo>
                  <a:lnTo>
                    <a:pt x="10054" y="1201989"/>
                  </a:lnTo>
                  <a:lnTo>
                    <a:pt x="0" y="1152143"/>
                  </a:lnTo>
                  <a:lnTo>
                    <a:pt x="0" y="128015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353683" y="1692021"/>
            <a:ext cx="1905000" cy="7943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ct val="90100"/>
              </a:lnSpc>
              <a:spcBef>
                <a:spcPts val="310"/>
              </a:spcBef>
            </a:pP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Forslag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sz="18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vedtægter,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blev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godkendt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byrådet.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7322" y="4297426"/>
            <a:ext cx="2298700" cy="1384300"/>
            <a:chOff x="417322" y="4297426"/>
            <a:chExt cx="2298700" cy="1384300"/>
          </a:xfrm>
        </p:grpSpPr>
        <p:sp>
          <p:nvSpPr>
            <p:cNvPr id="44" name="object 44"/>
            <p:cNvSpPr/>
            <p:nvPr/>
          </p:nvSpPr>
          <p:spPr>
            <a:xfrm>
              <a:off x="423672" y="4303776"/>
              <a:ext cx="2286000" cy="1371600"/>
            </a:xfrm>
            <a:custGeom>
              <a:avLst/>
              <a:gdLst/>
              <a:ahLst/>
              <a:cxnLst/>
              <a:rect l="l" t="t" r="r" b="b"/>
              <a:pathLst>
                <a:path w="2286000" h="1371600">
                  <a:moveTo>
                    <a:pt x="2148840" y="0"/>
                  </a:moveTo>
                  <a:lnTo>
                    <a:pt x="137159" y="0"/>
                  </a:lnTo>
                  <a:lnTo>
                    <a:pt x="93805" y="6998"/>
                  </a:lnTo>
                  <a:lnTo>
                    <a:pt x="56153" y="26481"/>
                  </a:lnTo>
                  <a:lnTo>
                    <a:pt x="26462" y="56180"/>
                  </a:lnTo>
                  <a:lnTo>
                    <a:pt x="6992" y="93829"/>
                  </a:lnTo>
                  <a:lnTo>
                    <a:pt x="0" y="137160"/>
                  </a:lnTo>
                  <a:lnTo>
                    <a:pt x="0" y="1234440"/>
                  </a:lnTo>
                  <a:lnTo>
                    <a:pt x="6992" y="1277794"/>
                  </a:lnTo>
                  <a:lnTo>
                    <a:pt x="26462" y="1315446"/>
                  </a:lnTo>
                  <a:lnTo>
                    <a:pt x="56153" y="1345137"/>
                  </a:lnTo>
                  <a:lnTo>
                    <a:pt x="93805" y="1364607"/>
                  </a:lnTo>
                  <a:lnTo>
                    <a:pt x="137159" y="1371600"/>
                  </a:lnTo>
                  <a:lnTo>
                    <a:pt x="2148840" y="1371600"/>
                  </a:lnTo>
                  <a:lnTo>
                    <a:pt x="2192170" y="1364607"/>
                  </a:lnTo>
                  <a:lnTo>
                    <a:pt x="2229819" y="1345137"/>
                  </a:lnTo>
                  <a:lnTo>
                    <a:pt x="2259518" y="1315446"/>
                  </a:lnTo>
                  <a:lnTo>
                    <a:pt x="2279001" y="1277794"/>
                  </a:lnTo>
                  <a:lnTo>
                    <a:pt x="2286000" y="1234440"/>
                  </a:lnTo>
                  <a:lnTo>
                    <a:pt x="2286000" y="137160"/>
                  </a:lnTo>
                  <a:lnTo>
                    <a:pt x="2279001" y="93829"/>
                  </a:lnTo>
                  <a:lnTo>
                    <a:pt x="2259518" y="56180"/>
                  </a:lnTo>
                  <a:lnTo>
                    <a:pt x="2229819" y="26481"/>
                  </a:lnTo>
                  <a:lnTo>
                    <a:pt x="2192170" y="6998"/>
                  </a:lnTo>
                  <a:lnTo>
                    <a:pt x="2148840" y="0"/>
                  </a:lnTo>
                  <a:close/>
                </a:path>
              </a:pathLst>
            </a:custGeom>
            <a:solidFill>
              <a:srgbClr val="465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3672" y="4303776"/>
              <a:ext cx="2286000" cy="1371600"/>
            </a:xfrm>
            <a:custGeom>
              <a:avLst/>
              <a:gdLst/>
              <a:ahLst/>
              <a:cxnLst/>
              <a:rect l="l" t="t" r="r" b="b"/>
              <a:pathLst>
                <a:path w="2286000" h="1371600">
                  <a:moveTo>
                    <a:pt x="0" y="137160"/>
                  </a:moveTo>
                  <a:lnTo>
                    <a:pt x="6992" y="93829"/>
                  </a:lnTo>
                  <a:lnTo>
                    <a:pt x="26462" y="56180"/>
                  </a:lnTo>
                  <a:lnTo>
                    <a:pt x="56153" y="26481"/>
                  </a:lnTo>
                  <a:lnTo>
                    <a:pt x="93805" y="6998"/>
                  </a:lnTo>
                  <a:lnTo>
                    <a:pt x="137159" y="0"/>
                  </a:lnTo>
                  <a:lnTo>
                    <a:pt x="2148840" y="0"/>
                  </a:lnTo>
                  <a:lnTo>
                    <a:pt x="2192170" y="6998"/>
                  </a:lnTo>
                  <a:lnTo>
                    <a:pt x="2229819" y="26481"/>
                  </a:lnTo>
                  <a:lnTo>
                    <a:pt x="2259518" y="56180"/>
                  </a:lnTo>
                  <a:lnTo>
                    <a:pt x="2279001" y="93829"/>
                  </a:lnTo>
                  <a:lnTo>
                    <a:pt x="2286000" y="137160"/>
                  </a:lnTo>
                  <a:lnTo>
                    <a:pt x="2286000" y="1234440"/>
                  </a:lnTo>
                  <a:lnTo>
                    <a:pt x="2279001" y="1277794"/>
                  </a:lnTo>
                  <a:lnTo>
                    <a:pt x="2259518" y="1315446"/>
                  </a:lnTo>
                  <a:lnTo>
                    <a:pt x="2229819" y="1345137"/>
                  </a:lnTo>
                  <a:lnTo>
                    <a:pt x="2192170" y="1364607"/>
                  </a:lnTo>
                  <a:lnTo>
                    <a:pt x="2148840" y="1371600"/>
                  </a:lnTo>
                  <a:lnTo>
                    <a:pt x="137159" y="1371600"/>
                  </a:lnTo>
                  <a:lnTo>
                    <a:pt x="93805" y="1364607"/>
                  </a:lnTo>
                  <a:lnTo>
                    <a:pt x="56153" y="1345137"/>
                  </a:lnTo>
                  <a:lnTo>
                    <a:pt x="26462" y="1315446"/>
                  </a:lnTo>
                  <a:lnTo>
                    <a:pt x="6992" y="1277794"/>
                  </a:lnTo>
                  <a:lnTo>
                    <a:pt x="0" y="1234440"/>
                  </a:lnTo>
                  <a:lnTo>
                    <a:pt x="0" y="13716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66445" y="4782057"/>
            <a:ext cx="1809114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57785">
              <a:lnSpc>
                <a:spcPts val="1939"/>
              </a:lnSpc>
              <a:spcBef>
                <a:spcPts val="345"/>
              </a:spcBef>
            </a:pPr>
            <a:r>
              <a:rPr sz="1800" spc="-265" dirty="0">
                <a:solidFill>
                  <a:srgbClr val="FFFFFF"/>
                </a:solidFill>
                <a:latin typeface="Arial"/>
                <a:cs typeface="Arial"/>
              </a:rPr>
              <a:t>PKØ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besluttede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søge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om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deltagelse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669279" y="1743455"/>
            <a:ext cx="452755" cy="530860"/>
          </a:xfrm>
          <a:custGeom>
            <a:avLst/>
            <a:gdLst/>
            <a:ahLst/>
            <a:cxnLst/>
            <a:rect l="l" t="t" r="r" b="b"/>
            <a:pathLst>
              <a:path w="452754" h="530860">
                <a:moveTo>
                  <a:pt x="226314" y="0"/>
                </a:moveTo>
                <a:lnTo>
                  <a:pt x="226314" y="106045"/>
                </a:lnTo>
                <a:lnTo>
                  <a:pt x="0" y="106045"/>
                </a:lnTo>
                <a:lnTo>
                  <a:pt x="0" y="424307"/>
                </a:lnTo>
                <a:lnTo>
                  <a:pt x="226314" y="424307"/>
                </a:lnTo>
                <a:lnTo>
                  <a:pt x="226314" y="530352"/>
                </a:lnTo>
                <a:lnTo>
                  <a:pt x="452628" y="265176"/>
                </a:lnTo>
                <a:lnTo>
                  <a:pt x="226314" y="0"/>
                </a:lnTo>
                <a:close/>
              </a:path>
            </a:pathLst>
          </a:custGeom>
          <a:solidFill>
            <a:srgbClr val="AFB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8627" y="4703064"/>
            <a:ext cx="452755" cy="528955"/>
          </a:xfrm>
          <a:custGeom>
            <a:avLst/>
            <a:gdLst/>
            <a:ahLst/>
            <a:cxnLst/>
            <a:rect l="l" t="t" r="r" b="b"/>
            <a:pathLst>
              <a:path w="452755" h="528954">
                <a:moveTo>
                  <a:pt x="226314" y="0"/>
                </a:moveTo>
                <a:lnTo>
                  <a:pt x="226314" y="105791"/>
                </a:lnTo>
                <a:lnTo>
                  <a:pt x="0" y="105791"/>
                </a:lnTo>
                <a:lnTo>
                  <a:pt x="0" y="423037"/>
                </a:lnTo>
                <a:lnTo>
                  <a:pt x="226314" y="423037"/>
                </a:lnTo>
                <a:lnTo>
                  <a:pt x="226314" y="528828"/>
                </a:lnTo>
                <a:lnTo>
                  <a:pt x="452628" y="264413"/>
                </a:lnTo>
                <a:lnTo>
                  <a:pt x="226314" y="0"/>
                </a:lnTo>
                <a:close/>
              </a:path>
            </a:pathLst>
          </a:custGeom>
          <a:solidFill>
            <a:srgbClr val="AFB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xfrm>
            <a:off x="7709281" y="646521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da-DK" spc="-25" smtClean="0"/>
              <a:pPr marL="38100">
                <a:lnSpc>
                  <a:spcPts val="1240"/>
                </a:lnSpc>
              </a:pPr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15455" y="0"/>
            <a:ext cx="5876925" cy="6858000"/>
            <a:chOff x="6315455" y="0"/>
            <a:chExt cx="58769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3075" y="2244851"/>
              <a:ext cx="2991612" cy="2371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5455" y="0"/>
              <a:ext cx="2991611" cy="23637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3163" y="0"/>
              <a:ext cx="2878835" cy="25313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3163" y="2377439"/>
              <a:ext cx="2878835" cy="22387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5455" y="4497322"/>
              <a:ext cx="5876543" cy="23606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9745" y="924559"/>
            <a:ext cx="550354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Arial"/>
                <a:cs typeface="Arial"/>
              </a:rPr>
              <a:t>Hvordan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har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vi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fået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input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til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strategien?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0" dirty="0">
                <a:latin typeface="Arial"/>
                <a:cs typeface="Arial"/>
              </a:rPr>
              <a:t>Åbne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gåture </a:t>
            </a:r>
            <a:r>
              <a:rPr sz="1800" spc="-110" dirty="0">
                <a:latin typeface="Arial"/>
                <a:cs typeface="Arial"/>
              </a:rPr>
              <a:t>langs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kysten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med</a:t>
            </a:r>
            <a:r>
              <a:rPr sz="1800" spc="-75" dirty="0">
                <a:latin typeface="Arial"/>
                <a:cs typeface="Arial"/>
              </a:rPr>
              <a:t> borgere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med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dialog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0" dirty="0">
                <a:latin typeface="Arial"/>
                <a:cs typeface="Arial"/>
              </a:rPr>
              <a:t>Dialog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og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workshops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styregruppen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30" dirty="0">
                <a:latin typeface="Arial"/>
                <a:cs typeface="Arial"/>
              </a:rPr>
              <a:t>Pop-</a:t>
            </a:r>
            <a:r>
              <a:rPr sz="1800" spc="-70" dirty="0">
                <a:latin typeface="Arial"/>
                <a:cs typeface="Arial"/>
              </a:rPr>
              <a:t>up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events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Juelsminde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latin typeface="Arial"/>
                <a:cs typeface="Arial"/>
              </a:rPr>
              <a:t>Spørgeskema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85" dirty="0">
                <a:latin typeface="Arial"/>
                <a:cs typeface="Arial"/>
              </a:rPr>
              <a:t>Skilte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med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info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om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projektet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og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kotehøjder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80" dirty="0">
                <a:latin typeface="Arial"/>
                <a:cs typeface="Arial"/>
              </a:rPr>
              <a:t>Debatarrangement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på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Facebook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med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Horsens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Folkeblad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30" dirty="0">
                <a:latin typeface="Arial"/>
                <a:cs typeface="Arial"/>
              </a:rPr>
              <a:t>Oplæg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interessegrupper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latin typeface="Arial"/>
                <a:cs typeface="Arial"/>
              </a:rPr>
              <a:t>Interviews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med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nøgleaktører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75" dirty="0">
                <a:latin typeface="Arial"/>
                <a:cs typeface="Arial"/>
              </a:rPr>
              <a:t>Videoer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om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de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5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strækninger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strategien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7709281" y="646521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da-DK" spc="-25" smtClean="0"/>
              <a:pPr marL="38100">
                <a:lnSpc>
                  <a:spcPts val="1240"/>
                </a:lnSpc>
              </a:pPr>
              <a:t>5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9395" y="164338"/>
            <a:ext cx="3596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0" dirty="0"/>
              <a:t>3.</a:t>
            </a:r>
            <a:r>
              <a:rPr sz="2000" spc="-80" dirty="0"/>
              <a:t> </a:t>
            </a:r>
            <a:r>
              <a:rPr sz="2000" spc="-310" dirty="0"/>
              <a:t>PROCES:</a:t>
            </a:r>
            <a:r>
              <a:rPr sz="2000" spc="-85" dirty="0"/>
              <a:t> </a:t>
            </a:r>
            <a:r>
              <a:rPr sz="2000" spc="-170" dirty="0"/>
              <a:t>INPUT</a:t>
            </a:r>
            <a:r>
              <a:rPr sz="2000" spc="-105" dirty="0"/>
              <a:t> </a:t>
            </a:r>
            <a:r>
              <a:rPr sz="2000" spc="-225" dirty="0"/>
              <a:t>TIL</a:t>
            </a:r>
            <a:r>
              <a:rPr sz="2000" spc="-75" dirty="0"/>
              <a:t> </a:t>
            </a:r>
            <a:r>
              <a:rPr sz="2000" spc="-290" dirty="0"/>
              <a:t>STRATEGIEN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895982"/>
            <a:ext cx="29387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spc="-110" dirty="0">
                <a:latin typeface="Arial"/>
                <a:cs typeface="Arial"/>
              </a:rPr>
              <a:t>Hjælp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fra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arkitektfirmaet </a:t>
            </a:r>
            <a:r>
              <a:rPr sz="2000" i="1" spc="-140" dirty="0">
                <a:latin typeface="Arial"/>
                <a:cs typeface="Arial"/>
              </a:rPr>
              <a:t>Hasløv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&amp;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114" dirty="0">
                <a:latin typeface="Arial"/>
                <a:cs typeface="Arial"/>
              </a:rPr>
              <a:t>Kjærsgaard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spc="-100" dirty="0">
                <a:latin typeface="Arial"/>
                <a:cs typeface="Arial"/>
              </a:rPr>
              <a:t>og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spc="-114" dirty="0">
                <a:latin typeface="Arial"/>
                <a:cs typeface="Arial"/>
              </a:rPr>
              <a:t>DHI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29639"/>
            <a:ext cx="12192000" cy="5928360"/>
            <a:chOff x="0" y="929639"/>
            <a:chExt cx="12192000" cy="5928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1316" y="3316222"/>
              <a:ext cx="4710683" cy="35341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08604"/>
              <a:ext cx="4732019" cy="35493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6868" y="929639"/>
              <a:ext cx="4419599" cy="33147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9323" y="71373"/>
            <a:ext cx="3103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5" dirty="0"/>
              <a:t>3.</a:t>
            </a:r>
            <a:r>
              <a:rPr sz="2000" spc="-90" dirty="0"/>
              <a:t> </a:t>
            </a:r>
            <a:r>
              <a:rPr sz="2000" spc="-310" dirty="0"/>
              <a:t>PROCES:</a:t>
            </a:r>
            <a:r>
              <a:rPr sz="2000" spc="-100" dirty="0"/>
              <a:t> </a:t>
            </a:r>
            <a:r>
              <a:rPr sz="2000" spc="-270" dirty="0"/>
              <a:t>ÅBEN</a:t>
            </a:r>
            <a:r>
              <a:rPr sz="2000" spc="-100" dirty="0"/>
              <a:t> </a:t>
            </a:r>
            <a:r>
              <a:rPr sz="2000" spc="-305" dirty="0"/>
              <a:t>TEGNESTUE</a:t>
            </a:r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7709281" y="646521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da-DK" spc="-25" smtClean="0"/>
              <a:pPr marL="38100">
                <a:lnSpc>
                  <a:spcPts val="1240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9" y="1266444"/>
            <a:ext cx="3136391" cy="45156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66444"/>
            <a:ext cx="4017264" cy="46283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8247" y="1824227"/>
            <a:ext cx="4802124" cy="34000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1620" y="208610"/>
            <a:ext cx="680465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0" dirty="0"/>
              <a:t>3.</a:t>
            </a:r>
            <a:r>
              <a:rPr sz="2000" spc="-95" dirty="0"/>
              <a:t> </a:t>
            </a:r>
            <a:r>
              <a:rPr sz="2000" spc="-305" dirty="0"/>
              <a:t>PROCES:</a:t>
            </a:r>
            <a:r>
              <a:rPr sz="2000" spc="-105" dirty="0"/>
              <a:t> </a:t>
            </a:r>
            <a:r>
              <a:rPr sz="2000" spc="-350" dirty="0"/>
              <a:t>RESULTAT</a:t>
            </a:r>
            <a:r>
              <a:rPr sz="2000" spc="-110" dirty="0"/>
              <a:t> </a:t>
            </a:r>
            <a:r>
              <a:rPr sz="2000" spc="-270" dirty="0"/>
              <a:t>AF</a:t>
            </a:r>
            <a:r>
              <a:rPr sz="2000" spc="-105" dirty="0"/>
              <a:t> </a:t>
            </a:r>
            <a:r>
              <a:rPr sz="2000" spc="-320" dirty="0"/>
              <a:t>PROJEKTET</a:t>
            </a:r>
            <a:r>
              <a:rPr sz="2000" spc="-95" dirty="0"/>
              <a:t> </a:t>
            </a:r>
            <a:r>
              <a:rPr sz="2000" spc="-285" dirty="0"/>
              <a:t>GRUNDEJERNE</a:t>
            </a:r>
            <a:r>
              <a:rPr sz="2000" spc="-125" dirty="0"/>
              <a:t> </a:t>
            </a:r>
            <a:r>
              <a:rPr sz="2000" spc="-265" dirty="0"/>
              <a:t>BESTEMMER</a:t>
            </a:r>
            <a:endParaRPr sz="20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316" y="402082"/>
            <a:ext cx="10736580" cy="5370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Præsentation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af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bestyrelsen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for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Juelsminde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Digelag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Bent</a:t>
            </a:r>
            <a:r>
              <a:rPr sz="2500" spc="-10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Alminde,</a:t>
            </a:r>
            <a:r>
              <a:rPr sz="2500" spc="-7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formand.</a:t>
            </a:r>
            <a:endParaRPr sz="25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Peter</a:t>
            </a:r>
            <a:r>
              <a:rPr sz="2500" spc="-114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Schmidt</a:t>
            </a:r>
            <a:r>
              <a:rPr sz="2500" spc="-9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Hansen,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næstformand.</a:t>
            </a:r>
            <a:endParaRPr sz="25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Johnny</a:t>
            </a:r>
            <a:r>
              <a:rPr sz="2500" spc="-11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B.</a:t>
            </a:r>
            <a:r>
              <a:rPr sz="2500" spc="-10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Sørensen,</a:t>
            </a:r>
            <a:r>
              <a:rPr sz="2500" spc="-95" dirty="0">
                <a:latin typeface="Verdana"/>
                <a:cs typeface="Verdana"/>
              </a:rPr>
              <a:t> </a:t>
            </a:r>
            <a:r>
              <a:rPr sz="2500" spc="-40" dirty="0">
                <a:latin typeface="Verdana"/>
                <a:cs typeface="Verdana"/>
              </a:rPr>
              <a:t>kasserer.</a:t>
            </a:r>
            <a:r>
              <a:rPr sz="2500" spc="-12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(Juelsmindehalvøens</a:t>
            </a:r>
            <a:r>
              <a:rPr sz="2500" spc="-6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Boligselskab)</a:t>
            </a:r>
            <a:endParaRPr sz="25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Lis</a:t>
            </a:r>
            <a:r>
              <a:rPr sz="2500" spc="-3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Pedersen</a:t>
            </a:r>
            <a:endParaRPr sz="25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Lars</a:t>
            </a:r>
            <a:r>
              <a:rPr sz="2500" spc="-5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L.</a:t>
            </a:r>
            <a:r>
              <a:rPr sz="2500" spc="-4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Mikkelsen</a:t>
            </a:r>
            <a:endParaRPr sz="25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Viggo</a:t>
            </a:r>
            <a:r>
              <a:rPr sz="2500" spc="-6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Mortensen</a:t>
            </a:r>
            <a:endParaRPr sz="25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Jytte</a:t>
            </a:r>
            <a:r>
              <a:rPr sz="2500" spc="-9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Beck</a:t>
            </a:r>
            <a:r>
              <a:rPr sz="2500" spc="-8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(Søkjær</a:t>
            </a:r>
            <a:r>
              <a:rPr sz="2500" spc="-7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Landvindingslag)</a:t>
            </a:r>
            <a:endParaRPr sz="25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Thomas</a:t>
            </a:r>
            <a:r>
              <a:rPr sz="2500" spc="-114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Hannibal</a:t>
            </a:r>
            <a:r>
              <a:rPr sz="2500" spc="-11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(Juelsminde</a:t>
            </a:r>
            <a:r>
              <a:rPr sz="2500" spc="-9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Havn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&amp;</a:t>
            </a:r>
            <a:r>
              <a:rPr sz="2500" spc="-13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Marina)</a:t>
            </a:r>
            <a:endParaRPr sz="25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Peter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Hüttel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(Hedensted</a:t>
            </a:r>
            <a:r>
              <a:rPr sz="2500" spc="-114" dirty="0">
                <a:latin typeface="Verdana"/>
                <a:cs typeface="Verdana"/>
              </a:rPr>
              <a:t> </a:t>
            </a:r>
            <a:r>
              <a:rPr sz="2500" spc="-10" dirty="0" err="1">
                <a:latin typeface="Verdana"/>
                <a:cs typeface="Verdana"/>
              </a:rPr>
              <a:t>Kommune</a:t>
            </a:r>
            <a:r>
              <a:rPr sz="2500" spc="-10" dirty="0">
                <a:latin typeface="Verdana"/>
                <a:cs typeface="Verdana"/>
              </a:rPr>
              <a:t>)</a:t>
            </a:r>
            <a:endParaRPr lang="da-DK" sz="2500" spc="-1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sz="25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Keld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Rasmussen,</a:t>
            </a:r>
            <a:r>
              <a:rPr sz="2500" spc="-15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suppleant.</a:t>
            </a:r>
            <a:endParaRPr sz="25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Verdana"/>
                <a:cs typeface="Verdana"/>
              </a:rPr>
              <a:t>Kenneth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Kaas,</a:t>
            </a:r>
            <a:r>
              <a:rPr sz="2500" spc="-15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suppleant.</a:t>
            </a: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95" y="94233"/>
            <a:ext cx="3354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5" dirty="0"/>
              <a:t>4.</a:t>
            </a:r>
            <a:r>
              <a:rPr sz="2000" spc="-80" dirty="0"/>
              <a:t> </a:t>
            </a:r>
            <a:r>
              <a:rPr sz="2000" spc="-300" dirty="0"/>
              <a:t>SKITSEFORSLAGET:</a:t>
            </a:r>
            <a:r>
              <a:rPr sz="2000" spc="-95" dirty="0"/>
              <a:t> </a:t>
            </a:r>
            <a:r>
              <a:rPr sz="2000" spc="-280" dirty="0"/>
              <a:t>OVERBLIK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716280" y="304787"/>
            <a:ext cx="9356090" cy="6553834"/>
            <a:chOff x="716280" y="304787"/>
            <a:chExt cx="9356090" cy="65538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80" y="304787"/>
              <a:ext cx="9355836" cy="65532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352" y="499872"/>
              <a:ext cx="8785860" cy="62209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1364</Words>
  <Application>Microsoft Macintosh PowerPoint</Application>
  <PresentationFormat>Widescreen</PresentationFormat>
  <Paragraphs>308</Paragraphs>
  <Slides>23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Verdana</vt:lpstr>
      <vt:lpstr>Office-tema</vt:lpstr>
      <vt:lpstr>PowerPoint-præsentation</vt:lpstr>
      <vt:lpstr>Dagsorden</vt:lpstr>
      <vt:lpstr>PowerPoint-præsentation</vt:lpstr>
      <vt:lpstr>3. PROCES: JUELSMINDE DIGELAG OG PROJEKTET GRUNDEJERNE BESTEMMER</vt:lpstr>
      <vt:lpstr>3. PROCES: INPUT TIL STRATEGIEN</vt:lpstr>
      <vt:lpstr>3. PROCES: ÅBEN TEGNESTUE</vt:lpstr>
      <vt:lpstr>3. PROCES: RESULTAT AF PROJEKTET GRUNDEJERNE BESTEMMER</vt:lpstr>
      <vt:lpstr>PowerPoint-præsentation</vt:lpstr>
      <vt:lpstr>4. SKITSEFORSLAGET: OVERBLIK</vt:lpstr>
      <vt:lpstr>PowerPoint-præsentation</vt:lpstr>
      <vt:lpstr>PowerPoint-præsentation</vt:lpstr>
      <vt:lpstr>5. BUDGETOVERSLAG OG FINANSIERING</vt:lpstr>
      <vt:lpstr>Processen – de næste skridt</vt:lpstr>
      <vt:lpstr>PowerPoint-præsentation</vt:lpstr>
      <vt:lpstr>PowerPoint-præsentation</vt:lpstr>
      <vt:lpstr>Dagsorden</vt:lpstr>
      <vt:lpstr>Budget 2022 og 2023</vt:lpstr>
      <vt:lpstr>§ 12.10 i vedtægterne.  Honorar, diæter og befordring</vt:lpstr>
      <vt:lpstr>Forslag til honorar Som procent af byrådsvederlag</vt:lpstr>
      <vt:lpstr>Budget 2022 og budget 2023</vt:lpstr>
      <vt:lpstr>Dagsorden</vt:lpstr>
      <vt:lpstr>6. Valg af medlemmer til bestyrelsen</vt:lpstr>
      <vt:lpstr>7. Valg af suppleanter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Bent Alminde</dc:creator>
  <cp:lastModifiedBy>Bent Alminde</cp:lastModifiedBy>
  <cp:revision>16</cp:revision>
  <dcterms:created xsi:type="dcterms:W3CDTF">2022-05-11T16:46:04Z</dcterms:created>
  <dcterms:modified xsi:type="dcterms:W3CDTF">2022-05-20T09:14:52Z</dcterms:modified>
</cp:coreProperties>
</file>